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59" r:id="rId6"/>
    <p:sldId id="261" r:id="rId7"/>
    <p:sldId id="262" r:id="rId8"/>
    <p:sldId id="263" r:id="rId9"/>
    <p:sldId id="267" r:id="rId10"/>
    <p:sldId id="265" r:id="rId11"/>
    <p:sldId id="264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5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768" y="116632"/>
            <a:ext cx="86227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</a:rPr>
              <a:t>Із солоного тіста можна ліпити так само, </a:t>
            </a:r>
            <a:br>
              <a:rPr lang="uk-UA" sz="2400" b="1" dirty="0" smtClean="0">
                <a:solidFill>
                  <a:srgbClr val="0070C0"/>
                </a:solidFill>
              </a:rPr>
            </a:br>
            <a:r>
              <a:rPr lang="uk-UA" sz="2400" b="1" dirty="0" smtClean="0">
                <a:solidFill>
                  <a:srgbClr val="0070C0"/>
                </a:solidFill>
              </a:rPr>
              <a:t>як із глини або пластиліну. </a:t>
            </a:r>
            <a:br>
              <a:rPr lang="uk-UA" sz="2400" b="1" dirty="0" smtClean="0">
                <a:solidFill>
                  <a:srgbClr val="0070C0"/>
                </a:solidFill>
              </a:rPr>
            </a:br>
            <a:r>
              <a:rPr lang="uk-UA" sz="2400" b="1" dirty="0" err="1" smtClean="0">
                <a:solidFill>
                  <a:srgbClr val="0070C0"/>
                </a:solidFill>
              </a:rPr>
              <a:t>Виготов</a:t>
            </a:r>
            <a:r>
              <a:rPr lang="uk-UA" sz="2400" b="1" dirty="0" smtClean="0">
                <a:solidFill>
                  <a:srgbClr val="0070C0"/>
                </a:solidFill>
              </a:rPr>
              <a:t> цей</a:t>
            </a:r>
            <a:r>
              <a:rPr lang="uk-UA" sz="2400" b="1" dirty="0">
                <a:solidFill>
                  <a:srgbClr val="0070C0"/>
                </a:solidFill>
              </a:rPr>
              <a:t> </a:t>
            </a:r>
            <a:r>
              <a:rPr lang="uk-UA" sz="2400" b="1" dirty="0" smtClean="0">
                <a:solidFill>
                  <a:srgbClr val="0070C0"/>
                </a:solidFill>
              </a:rPr>
              <a:t>матеріал власноруч та використовуй </a:t>
            </a:r>
            <a:br>
              <a:rPr lang="uk-UA" sz="2400" b="1" dirty="0" smtClean="0">
                <a:solidFill>
                  <a:srgbClr val="0070C0"/>
                </a:solidFill>
              </a:rPr>
            </a:br>
            <a:r>
              <a:rPr lang="uk-UA" sz="2400" b="1" dirty="0" smtClean="0">
                <a:solidFill>
                  <a:srgbClr val="0070C0"/>
                </a:solidFill>
              </a:rPr>
              <a:t>у своїй творчості.</a:t>
            </a:r>
            <a:endParaRPr lang="ru-RU" sz="2400" b="1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8157" y="1916832"/>
            <a:ext cx="4803923" cy="34163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endParaRPr lang="ru-RU" sz="2400" b="1" dirty="0" smtClean="0"/>
          </a:p>
          <a:p>
            <a:pPr fontAlgn="base"/>
            <a:r>
              <a:rPr lang="ru-RU" sz="2400" b="1" dirty="0" smtClean="0"/>
              <a:t>Для </a:t>
            </a:r>
            <a:r>
              <a:rPr lang="ru-RU" sz="2400" b="1" dirty="0" err="1" smtClean="0"/>
              <a:t>приготування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солоного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тіста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тобі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знадобляться</a:t>
            </a:r>
            <a:r>
              <a:rPr lang="ru-RU" sz="2400" b="1" dirty="0" smtClean="0"/>
              <a:t>:</a:t>
            </a:r>
            <a:endParaRPr lang="ru-RU" sz="2400" dirty="0"/>
          </a:p>
          <a:p>
            <a:pPr marL="342900" indent="-342900" fontAlgn="base">
              <a:buClr>
                <a:srgbClr val="FF0000"/>
              </a:buClr>
              <a:buSzPct val="110000"/>
              <a:buFont typeface="Wingdings" panose="05000000000000000000" pitchFamily="2" charset="2"/>
              <a:buChar char="§"/>
            </a:pPr>
            <a:r>
              <a:rPr lang="ru-RU" sz="2400" dirty="0"/>
              <a:t>1 </a:t>
            </a:r>
            <a:r>
              <a:rPr lang="ru-RU" sz="2400" dirty="0" smtClean="0"/>
              <a:t>склянка </a:t>
            </a:r>
            <a:r>
              <a:rPr lang="ru-RU" sz="2400" dirty="0" err="1" smtClean="0"/>
              <a:t>дрібної</a:t>
            </a:r>
            <a:r>
              <a:rPr lang="ru-RU" sz="2400" dirty="0" smtClean="0"/>
              <a:t> </a:t>
            </a:r>
            <a:r>
              <a:rPr lang="ru-RU" sz="2400" dirty="0" err="1" smtClean="0"/>
              <a:t>солі</a:t>
            </a:r>
            <a:r>
              <a:rPr lang="ru-RU" sz="2400" dirty="0"/>
              <a:t>;</a:t>
            </a:r>
          </a:p>
          <a:p>
            <a:pPr marL="342900" indent="-342900" fontAlgn="base">
              <a:buClr>
                <a:srgbClr val="FF0000"/>
              </a:buClr>
              <a:buSzPct val="110000"/>
              <a:buFont typeface="Wingdings" panose="05000000000000000000" pitchFamily="2" charset="2"/>
              <a:buChar char="§"/>
            </a:pPr>
            <a:r>
              <a:rPr lang="ru-RU" sz="2400" dirty="0"/>
              <a:t>2 </a:t>
            </a:r>
            <a:r>
              <a:rPr lang="ru-RU" sz="2400" dirty="0" smtClean="0"/>
              <a:t>склянки </a:t>
            </a:r>
            <a:r>
              <a:rPr lang="ru-RU" sz="2400" dirty="0" err="1" smtClean="0"/>
              <a:t>борошна</a:t>
            </a:r>
            <a:r>
              <a:rPr lang="ru-RU" sz="2400" dirty="0"/>
              <a:t>;</a:t>
            </a:r>
          </a:p>
          <a:p>
            <a:pPr marL="342900" indent="-342900" fontAlgn="base">
              <a:buClr>
                <a:srgbClr val="FF0000"/>
              </a:buClr>
              <a:buSzPct val="110000"/>
              <a:buFont typeface="Wingdings" panose="05000000000000000000" pitchFamily="2" charset="2"/>
              <a:buChar char="§"/>
            </a:pPr>
            <a:r>
              <a:rPr lang="ru-RU" sz="2400" dirty="0" err="1"/>
              <a:t>п</a:t>
            </a:r>
            <a:r>
              <a:rPr lang="ru-RU" sz="2400" dirty="0" err="1" smtClean="0"/>
              <a:t>ів</a:t>
            </a:r>
            <a:r>
              <a:rPr lang="ru-RU" sz="2400" dirty="0" smtClean="0"/>
              <a:t> склянки води;</a:t>
            </a:r>
            <a:endParaRPr lang="ru-RU" sz="2400" dirty="0"/>
          </a:p>
          <a:p>
            <a:pPr marL="342900" indent="-342900" fontAlgn="base">
              <a:buClr>
                <a:srgbClr val="FF0000"/>
              </a:buClr>
              <a:buSzPct val="110000"/>
              <a:buFont typeface="Wingdings" panose="05000000000000000000" pitchFamily="2" charset="2"/>
              <a:buChar char="§"/>
            </a:pPr>
            <a:r>
              <a:rPr lang="ru-RU" sz="2400" dirty="0"/>
              <a:t>5 ст. л</a:t>
            </a:r>
            <a:r>
              <a:rPr lang="ru-RU" sz="2400" dirty="0" smtClean="0"/>
              <a:t>. </a:t>
            </a:r>
            <a:r>
              <a:rPr lang="ru-RU" sz="2400" dirty="0" err="1" smtClean="0"/>
              <a:t>соняшникової</a:t>
            </a:r>
            <a:r>
              <a:rPr lang="ru-RU" sz="2400" dirty="0" smtClean="0"/>
              <a:t> </a:t>
            </a:r>
            <a:r>
              <a:rPr lang="ru-RU" sz="2400" dirty="0" err="1" smtClean="0"/>
              <a:t>олії</a:t>
            </a:r>
            <a:r>
              <a:rPr lang="ru-RU" sz="2400" dirty="0" smtClean="0"/>
              <a:t>;</a:t>
            </a:r>
            <a:endParaRPr lang="ru-RU" sz="2400" dirty="0"/>
          </a:p>
          <a:p>
            <a:pPr marL="342900" indent="-342900" fontAlgn="base">
              <a:buClr>
                <a:srgbClr val="FF0000"/>
              </a:buClr>
              <a:buSzPct val="110000"/>
              <a:buFont typeface="Wingdings" panose="05000000000000000000" pitchFamily="2" charset="2"/>
              <a:buChar char="§"/>
            </a:pPr>
            <a:r>
              <a:rPr lang="ru-RU" sz="2400" dirty="0" err="1" smtClean="0"/>
              <a:t>гуаш</a:t>
            </a:r>
            <a:r>
              <a:rPr lang="ru-RU" sz="2400" dirty="0" smtClean="0"/>
              <a:t> (за </a:t>
            </a:r>
            <a:r>
              <a:rPr lang="ru-RU" sz="2400" dirty="0" err="1" smtClean="0"/>
              <a:t>бажанням</a:t>
            </a:r>
            <a:r>
              <a:rPr lang="ru-RU" sz="2400" dirty="0" smtClean="0"/>
              <a:t>).</a:t>
            </a:r>
          </a:p>
          <a:p>
            <a:pPr fontAlgn="base">
              <a:buClr>
                <a:srgbClr val="FF0000"/>
              </a:buClr>
              <a:buSzPct val="110000"/>
            </a:pPr>
            <a:endParaRPr lang="ru-RU" sz="2400" dirty="0"/>
          </a:p>
        </p:txBody>
      </p:sp>
      <p:pic>
        <p:nvPicPr>
          <p:cNvPr id="1026" name="Picture 2" descr="Борошно | Новоукраїн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59"/>
          <a:stretch/>
        </p:blipFill>
        <p:spPr bwMode="auto">
          <a:xfrm>
            <a:off x="7022832" y="2132855"/>
            <a:ext cx="1797640" cy="2750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ритча &quot;Стакан воды&quot;. Обсуждение на LiveInternet - Российский ...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ADFFF"/>
              </a:clrFrom>
              <a:clrTo>
                <a:srgbClr val="CAD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809658"/>
            <a:ext cx="697743" cy="143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Соняшна – Оліяр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03" t="11551" r="31244" b="12442"/>
          <a:stretch/>
        </p:blipFill>
        <p:spPr bwMode="auto">
          <a:xfrm>
            <a:off x="6046179" y="1541691"/>
            <a:ext cx="1184602" cy="3341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Цукор. Сіль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7437" y="3621804"/>
            <a:ext cx="1466689" cy="222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Группа 15"/>
          <p:cNvGrpSpPr/>
          <p:nvPr/>
        </p:nvGrpSpPr>
        <p:grpSpPr>
          <a:xfrm>
            <a:off x="528296" y="1930892"/>
            <a:ext cx="4655760" cy="403926"/>
            <a:chOff x="528296" y="1930892"/>
            <a:chExt cx="4655760" cy="403926"/>
          </a:xfrm>
        </p:grpSpPr>
        <p:pic>
          <p:nvPicPr>
            <p:cNvPr id="25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6016" y="1970997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296" y="193089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5" name="Прямоугольник 14"/>
          <p:cNvSpPr/>
          <p:nvPr/>
        </p:nvSpPr>
        <p:spPr>
          <a:xfrm>
            <a:off x="527180" y="5517232"/>
            <a:ext cx="7493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FF0000"/>
              </a:buClr>
            </a:pPr>
            <a:r>
              <a:rPr lang="uk-UA" sz="2400" b="1" i="1" dirty="0">
                <a:solidFill>
                  <a:srgbClr val="FF0000"/>
                </a:solidFill>
              </a:rPr>
              <a:t>Увага! </a:t>
            </a:r>
            <a:r>
              <a:rPr lang="uk-UA" sz="2400" dirty="0"/>
              <a:t>Зберігай готове тісто у холодильнику, </a:t>
            </a:r>
            <a:br>
              <a:rPr lang="uk-UA" sz="2400" dirty="0"/>
            </a:br>
            <a:r>
              <a:rPr lang="uk-UA" sz="2400" dirty="0"/>
              <a:t>	щільно замотавши у харчову плівку. </a:t>
            </a:r>
            <a:br>
              <a:rPr lang="uk-UA" sz="2400" dirty="0"/>
            </a:br>
            <a:r>
              <a:rPr lang="uk-UA" sz="2400" dirty="0"/>
              <a:t>	Використай його для поробок протягом доби.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259632" y="332656"/>
            <a:ext cx="6737807" cy="415498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marL="457200" indent="-457200">
              <a:buClr>
                <a:srgbClr val="FF0000"/>
              </a:buClr>
              <a:buAutoNum type="arabicPeriod"/>
            </a:pPr>
            <a:endParaRPr lang="uk-UA" sz="2200" dirty="0" smtClean="0"/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uk-UA" sz="2200" dirty="0" smtClean="0"/>
              <a:t>У глибокій ємності змішай муку й сіль.</a:t>
            </a:r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uk-UA" sz="2200" dirty="0" smtClean="0"/>
              <a:t>Додай трохи води й олії, заміси тісто.</a:t>
            </a:r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uk-UA" sz="2200" dirty="0" smtClean="0"/>
              <a:t>Якщо хочеш надати тісту певного кольору, </a:t>
            </a:r>
            <a:br>
              <a:rPr lang="uk-UA" sz="2200" dirty="0" smtClean="0"/>
            </a:br>
            <a:r>
              <a:rPr lang="uk-UA" sz="2200" dirty="0" smtClean="0"/>
              <a:t>обережно додай до нього кілька краплин </a:t>
            </a:r>
            <a:br>
              <a:rPr lang="uk-UA" sz="2200" dirty="0" smtClean="0"/>
            </a:br>
            <a:r>
              <a:rPr lang="uk-UA" sz="2200" dirty="0" smtClean="0"/>
              <a:t>розведеної у воді гуаші.</a:t>
            </a:r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uk-UA" sz="2200" dirty="0" smtClean="0"/>
              <a:t>Продовжуй вимішувати тісто, додаючи за </a:t>
            </a:r>
            <a:br>
              <a:rPr lang="uk-UA" sz="2200" dirty="0" smtClean="0"/>
            </a:br>
            <a:r>
              <a:rPr lang="uk-UA" sz="2200" dirty="0" smtClean="0"/>
              <a:t>необхідності потроху порціями воду або борошно.</a:t>
            </a:r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uk-UA" sz="2200" dirty="0" smtClean="0"/>
              <a:t>Тісто готове, якщо є однорідним, пластичним </a:t>
            </a:r>
            <a:br>
              <a:rPr lang="uk-UA" sz="2200" dirty="0" smtClean="0"/>
            </a:br>
            <a:r>
              <a:rPr lang="uk-UA" sz="2200" dirty="0" smtClean="0"/>
              <a:t>і не липне до рук.</a:t>
            </a:r>
          </a:p>
          <a:p>
            <a:pPr marL="457200" indent="-457200">
              <a:buClr>
                <a:srgbClr val="FF0000"/>
              </a:buClr>
              <a:buAutoNum type="arabicPeriod"/>
            </a:pPr>
            <a:r>
              <a:rPr lang="uk-UA" sz="2200" dirty="0" smtClean="0"/>
              <a:t>Готовий виріб висуши протягом кількох </a:t>
            </a:r>
            <a:br>
              <a:rPr lang="uk-UA" sz="2200" dirty="0" smtClean="0"/>
            </a:br>
            <a:r>
              <a:rPr lang="uk-UA" sz="2200" dirty="0" smtClean="0"/>
              <a:t>днів та </a:t>
            </a:r>
            <a:r>
              <a:rPr lang="uk-UA" sz="2200" dirty="0" err="1" smtClean="0"/>
              <a:t>розпиши</a:t>
            </a:r>
            <a:r>
              <a:rPr lang="uk-UA" sz="2200" dirty="0" smtClean="0"/>
              <a:t> гуашевими фарбами.</a:t>
            </a:r>
          </a:p>
        </p:txBody>
      </p:sp>
      <p:pic>
        <p:nvPicPr>
          <p:cNvPr id="2050" name="Picture 2" descr="рыбки из соленого теста фото Рыбки из соленого теста: мастер класс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0" r="13285"/>
          <a:stretch/>
        </p:blipFill>
        <p:spPr bwMode="auto">
          <a:xfrm>
            <a:off x="6804248" y="3471241"/>
            <a:ext cx="2094218" cy="18510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Поделки из соленого теста своими руками.&quot;Корзинка с фруктами ...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3" t="5104" r="37095" b="2949"/>
          <a:stretch/>
        </p:blipFill>
        <p:spPr bwMode="auto">
          <a:xfrm>
            <a:off x="5580112" y="4487640"/>
            <a:ext cx="1558784" cy="231990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Группа 12"/>
          <p:cNvGrpSpPr/>
          <p:nvPr/>
        </p:nvGrpSpPr>
        <p:grpSpPr>
          <a:xfrm>
            <a:off x="1317098" y="349958"/>
            <a:ext cx="6501140" cy="430969"/>
            <a:chOff x="528296" y="1930892"/>
            <a:chExt cx="6501140" cy="430969"/>
          </a:xfrm>
        </p:grpSpPr>
        <p:pic>
          <p:nvPicPr>
            <p:cNvPr id="14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1396" y="1998040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D:\РЕСУРСЫ ДЛЯ РАБОТЫ (Картинки)\Каритинки png\randoogle_Thumbtack_Pushpin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28296" y="1930892"/>
              <a:ext cx="468040" cy="3638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4" name="Picture 6" descr="Іванківський РБК - Posts | Facebook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35"/>
          <a:stretch/>
        </p:blipFill>
        <p:spPr bwMode="auto">
          <a:xfrm>
            <a:off x="395536" y="4409653"/>
            <a:ext cx="1609251" cy="196506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51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87861" y="2048371"/>
            <a:ext cx="50405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Пташка</a:t>
            </a:r>
            <a:r>
              <a:rPr lang="uk-UA" sz="2400" dirty="0" smtClean="0"/>
              <a:t> — символ повітря, світлих думок. Вона допомагає  здійснити мрії.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  <p:pic>
        <p:nvPicPr>
          <p:cNvPr id="6146" name="Picture 2" descr="Майстер-клас для дітей &quot;Робимо пташку-свистунець&quot; — Знайка Клуб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4" r="6582"/>
          <a:stretch/>
        </p:blipFill>
        <p:spPr bwMode="auto">
          <a:xfrm flipH="1">
            <a:off x="251520" y="1484784"/>
            <a:ext cx="3766077" cy="3336174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Майстер-клас для дітей &quot;Робимо пташку-свистунець&quot; — Знайка Клуб ...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9" r="19970"/>
          <a:stretch/>
        </p:blipFill>
        <p:spPr bwMode="auto">
          <a:xfrm>
            <a:off x="3131840" y="3452805"/>
            <a:ext cx="2674716" cy="2928523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2086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83968" y="1916832"/>
            <a:ext cx="4608512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68288"/>
            <a:r>
              <a:rPr lang="uk-UA" sz="2400" b="1" dirty="0" smtClean="0"/>
              <a:t>Коник</a:t>
            </a:r>
            <a:r>
              <a:rPr lang="uk-UA" sz="2400" dirty="0" smtClean="0"/>
              <a:t> — символ давнього божества Сонця (Ярила). Він приносить успіх.</a:t>
            </a:r>
            <a:endParaRPr lang="ru-RU" sz="2400" dirty="0"/>
          </a:p>
        </p:txBody>
      </p:sp>
      <p:pic>
        <p:nvPicPr>
          <p:cNvPr id="3078" name="Picture 6" descr="http://www.folkartpoltava.narod.ru/foto/min/Porohiv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1519" y="1412776"/>
            <a:ext cx="3694322" cy="4248472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Свисток - Игрушки - OLX.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2566" y="3429000"/>
            <a:ext cx="3805698" cy="3028756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92856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235398" y="2012647"/>
            <a:ext cx="46085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Баранець</a:t>
            </a:r>
            <a:r>
              <a:rPr lang="uk-UA" sz="2400" dirty="0" smtClean="0"/>
              <a:t> — символ добробуту. Він дарує родині благополуччя й достаток.</a:t>
            </a:r>
            <a:endParaRPr lang="ru-RU" sz="2400" dirty="0"/>
          </a:p>
        </p:txBody>
      </p:sp>
      <p:pic>
        <p:nvPicPr>
          <p:cNvPr id="2052" name="Picture 4" descr="Подарунки для дітей на День святого Миколая: 10 найкращих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61" t="24333" b="8833"/>
          <a:stretch/>
        </p:blipFill>
        <p:spPr bwMode="auto">
          <a:xfrm flipH="1">
            <a:off x="356370" y="1482558"/>
            <a:ext cx="3359287" cy="4322706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Блог етнологині Олени Щербань : Опошнянские гончары: Анна Диденко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8" r="16508"/>
          <a:stretch/>
        </p:blipFill>
        <p:spPr bwMode="auto">
          <a:xfrm>
            <a:off x="3357449" y="3212976"/>
            <a:ext cx="2952309" cy="3407357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8420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1988840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Козлик</a:t>
            </a:r>
            <a:r>
              <a:rPr lang="uk-UA" sz="2400" dirty="0" smtClean="0"/>
              <a:t> — символ здоров’я та цілеспрямованості. Він допомагає досягти поставленої мети.</a:t>
            </a:r>
            <a:endParaRPr lang="ru-RU" sz="2400" dirty="0"/>
          </a:p>
        </p:txBody>
      </p:sp>
      <p:pic>
        <p:nvPicPr>
          <p:cNvPr id="4097" name="Picture 1" descr="D:\РАБОТА\Альбом_3 клас\_1 (1)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2" t="39041" r="10819"/>
          <a:stretch/>
        </p:blipFill>
        <p:spPr bwMode="auto">
          <a:xfrm>
            <a:off x="249844" y="1484784"/>
            <a:ext cx="3746092" cy="4521329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Іграшка-свищик “Цап” | Choi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787" r="-2151" b="6162"/>
          <a:stretch/>
        </p:blipFill>
        <p:spPr bwMode="auto">
          <a:xfrm>
            <a:off x="3563888" y="3356992"/>
            <a:ext cx="2808312" cy="3146169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2172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1988840"/>
            <a:ext cx="48965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Поросятко</a:t>
            </a:r>
            <a:r>
              <a:rPr lang="uk-UA" sz="2400" dirty="0" smtClean="0"/>
              <a:t> — символ родючості та родинного добробуту.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2400" dirty="0"/>
          </a:p>
        </p:txBody>
      </p:sp>
      <p:pic>
        <p:nvPicPr>
          <p:cNvPr id="10" name="Picture 4" descr="Порохівник Олександра Микитівн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68" t="13111" r="33908" b="13111"/>
          <a:stretch/>
        </p:blipFill>
        <p:spPr bwMode="auto">
          <a:xfrm>
            <a:off x="323528" y="1479889"/>
            <a:ext cx="3810001" cy="4037343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4" descr="ОПІШНЯНСЬКА ГЛИНЯНА ІГРАШКА В МУЗЕЯХ ЛЬВОВ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data:image/jpeg;base64,/9j/4AAQSkZJRgABAQAAAQABAAD/2wCEAAkGBxITEhUTExMVFRUXFxcXGBgXGBcfGhgXFxcXFxcYGhcYHSggGBolHRcYITEhJSkrLi4uFx8zODMtNygtLisBCgoKBQUFDgUFDisZExkrKysrKysrKysrKysrKysrKysrKysrKysrKysrKysrKysrKysrKysrKysrKysrKysrK//AABEIAL4BCQMBIgACEQEDEQH/xAAbAAABBQEBAAAAAAAAAAAAAAABAAIDBQYEB//EADoQAAEDAgQDBgUDBAIBBQAAAAEAAhEDIQQSMUEFUWEGcYGRofATIrHB0TLh8QcUQlIjwmIVM1Nyov/EABQBAQAAAAAAAAAAAAAAAAAAAAD/xAAUEQEAAAAAAAAAAAAAAAAAAAAA/9oADAMBAAIRAxEAPwDeEJFFKEACSKRQCEEUigCSRRQBBOQQCEkYQIQAoIwkUDUk4JQgaElFWxdNn6nsb3uA+q4K/aTCN/VXp+Bn6ILRJUL+2ODFzUMc8jo84T6HarCv/S9zu5jvwguklyUOJUn2DvMEfVdLHg6EHuKApIoIEkUUkASRShA2Ek5NKBJFJJAEkkpQdZSRSQNhJOhCEChNhOQQCEoRSQCEgilCAJJSsn2u7Wf27CKDPiVNJAJDTHIaoNFjsZTotL6r2sbzcQPrqsjxD+pGGaSKLH1Tsf0tnvN48F5viaeNxb89XO4nd9gB0Gw6ALS8C7PNpmXQ59o5A6iOZhBNi+2GOympUc2kx36GMa3OekuBgcyVX4A4zGS59eo2nMfqdfoBMeKrO0+JD8QQ0gtYAwRz1PrPktjwesxmDbU0axjie8TI7ybIMtxvLSqfCpTmA+d0kuJI0B2trHNaXhvBadCl8SpBMZnOO3QLDUa5fUzu/U5+Y+J0Vx2q45Uq1H0RLabHOGX/AGLTEnyQRuqPxddrf8S6GtGzfzC1PEMfQwbBTaAXbNH1cVh6HxG5n05BaJJbsDDZ6a+qhYZJLiT1KDQYarisY/K0kDeLNaOvNdPGYweWnTe41CJc+TI5ADZdtE1MPw74tIfOfmJ5NLonwCxZquc4ucS5x1JOvVB6h2U4nXdSD6zw4HSdYG5K0WH4lRecrajS7/WRKzWFwTauCZTu0OptuNjEz5hYTFYKrh3w4EHZwmD1BQey4zFMpML3kNa0SSsYzt46o/8A4qQ+GDGZxN+4BPxnDquKwtAfEILQHQdHGP8AJYupUdSqGlUbkcNunMcwg9NwPaRj7OGU89ldU6gcJBkcwvLeH4sSAfBaChi6lNpfRMkatOjh+eqDaoFUnBe01Kv8p/43/wCrvsVdoAUkkECKEIlBB3JIoIAikUCgSCgo46k4loqMJGwcJ/dS1qrWglxDQNSUDoQWa4n2wpMkU/nPPZZXiPa+s/8AyyjkLIPTXVANSPNAVQdwfELxPEcVc4/qPfKscDTIGZxM6gIN32k4yGg0qZ+b/IjYcp5rHPqX2THPM6otCDowbJd3K2q0HGi8Ns/I7JzzZTl8dFzcMpADMenfqu3+6ETp5TvdB5JTaQYNiDBnY8u9bDg2F/usLUwwJDmlr28rnTut6rv4jgMNVcXPbDty0wTbfYqw4I2lRBbTab6k3O8TCDBU+G1Q7I6m4PJyhpFyeQG+most1xbsmyvFRrslQgZ7S1xAiY20V+zEtcYIgjQwup7oEj9uaCh7O9mm0A4vIe5zcuny5e7eYXPi+xmHc4uYXMG7REeE6LSF8gdQoy4+CCMYVgpikB8oblg6RyKzlbsRRc7NTe5gN41A7pWn8PfJOY2R1QR0KIYxrG6AADwEBGswwA5gc0zqAb+5XS1p8VM1qBlJltIVZxngFHEtyVBcfpcLFvcVdlsprGQTOh9EHlnEeDVsI6H/ADUyflqDnsHcirDheKMtYTab9eS9GxODZUaWOAc0i4KwnFOAvwrswl1I/pO7eh6dUE3E+CMqkOaclTUHmtJ2er1DTyVf1stPMbFUfDcTmjuge+a1GDZad4hB0lBGEEAShKUoKDvIQRSKBqzXHcS+pmYDFO4P/kNyenRXvEsR8Ok9/wDq0kd+jfWFn6w19+7IMjhKBpVCBcbd4Nh339Fc4jBmq0Ne4xtcwO7bdcHFRkezYkm3T3Hmr3D1pAPcEGD4zgMRSJlpczZzQSCOsXb4qm+HVcYDHeR+69bewG06+x9vNcNfCA7XQYnh3CMkOfd23IfurMtXfiaEbKuqVYnZA5CpXa25P8quxONA3MqsxOOJ+yDQVuLgWB96p1Ks515nl1WSGJgmedvL9ls+zj256c6FojvhBd8J7PvqQTYa+FpWw4fwVrLBsfdWPA8MIDiIDh6Ra+yvaWGA11mfP+PVBSv4TTcLgSqLiXDTT7j6jcQtrkIvG/odFX47Dktfmgg6RtYanvkzyQY/4VrXG3RL4JA2VjSpgzPu2yL6VoIER9kFQHNkSbxpyXRTdqN+g06IfGn9Im9ifG4HgkKnzZY1BM7CDcE9/wBUEjSdphdGUjomE6iO/wCv3T6Zub2377IJQE7Ii57RExA96KSne4I5IDTEWRrwWEEAzzTiFHUNkFPQ4QwOkNDR0Vo1oAhNDp2T0AQhEoIBCUJFBBYwmkJ6CDJf1NxwpYCoM2VzzTa3rFRrneGVrl5/2b7dAt+FWIBEZXHcaR3wfRWX9VGmviCz/wCNoa3xAce4yf8A8heZ4bhVR7y2IA1J0H5KD0HiFQnEsoySGNzB3MPIvfll9StRQqTAGnX6ws32f4eZaXuLiBlLjElv8LSUsGW8jtPcTBQd1EXGs8vfeumo257lxU6kEeA66fa6m/uJ5A+z+UHFxGj3LHcXq5ZW1xoBk7R9Fke0ODJuOSDE4jiP/IJPy3B8VO6s2R87b9VX8Q4e4GRcevkq4iEGgxpBa0g259VecHrE0qZJvJbaZgHpuszw2i4NOYO6Aiw9beSu+E/oDRqH28fZQe4diuOWAqG0CHHmYgdBH0W3pOaRLY6Ry2PqvEOE8QsB08fltf6q4bxN3yhr3NvFnEQC06crhB6rWqgDl17pA18NeizvEccD/wAbTbc8x3z3rOf+oPLYNRzwNi6RzhdFKrmOXSd5vr6oO1tUTyPv34KLGvJBA00J3j39VzlsFrgbTJudCOXeFNnHffy8e9BAGZQLTEC318Lo5SOpjTx1hTsa0gXtaOsdfBR6wWmLEe+W3kgkbEa3nTzMygGknvuUGm8d23fp5IgGRYif3QJ1K50nnyUVGsM0NdJ1tpHsrCf1W7R1KPw8LSJZnYXvcNS3MWhoOwsZ8FSf014o9uKDLuDwQZJtF5+yD2qpYdChU0CaT8oHJGoUEaUolAoAUCkUkCQRQQWJQKUpSg8x/qFgnMxBffLUAI7wA1w9AfFZTUmDcAQNiZ06Fe28U4bSxDCyo2Rsd2nmDsV5xxTsViKBLqY+Kyf8R8w726+UoG9nzDQ4g8iDryutGyqJtrJ/f7rLYfEZZaZa6QSDYzvrorSjjBPp9EFsIta8IVmiLc/x+/kuRmJGs+d/Xkh8Wd+f8IGlzr2tpccpHl+Fy12h2o2/ZTvrTY9L7XUD3WkETG40KClxXBmmTO8eoA+yqK3Z3ObgT4zv+/ktc3aY6xzTKTxJ6fSdfsgzY4G8dbR75rlGAqsMhp8FvsO5pGlxHjK66VBhiw2t4k++5BgcJjXNMwR3fhX+B4i06mCNBMKzxHDWEn5dL+k36KB3CmyLRY362j0+iDpwWMbnA/xNtN7yZ5W9CrkN5He0+t+WiqcDhQCZYAQbG0GIuPe5VnhQ4Tob/mL7bIOyk7KAcw0gzFnFwA7wSYTAA4nMAJkHr4p1MtuDEWnzEDTmJ8QuhuU6nr3hBCxxb8pAjYxtv49VNTd4W0G3L6phZEw46mxvA5fRKjIM7fxb1QTsAtv+byk8aXvyUL6h28kKRdrF76/lBhv6m9la2JqUq1IBzg3I8TeM0tIHIZnSndiexj8NVNaq4EtEMDdDP6pkSt4a41i8KJxzQJ3ugmY4m66CmU2p7kAQlIpsICgSkUECCEpFKUHT8RIVFXjEo/3KCw+Ij8RV4xKcMQg661Jj/wBbWu/+wB+qrMX2bw1T/DIedM5fTT0XSMQj8dBQ1uyDh/7de3J7f+wP2XBW7O4tkkBj94a4z5OAWvGI6pwroPLK3EshhwI2Mi0ybHknDG2Mbj376LUdr+Dh4NZguP1jmOcc15/UpOpxkuybtP8A1O3cgthilLTxAnw153VRSxLXzB0MEHUHqNVM0oL6hi4Hh799V34XEggOzX9IWbo4iCJVjhqgix2Pl+PwgvBVnoe7QDmN9vJBzRsJnS+ktiR6LgY7rvHjqu2k7QnTbvv+fXog62Mg23N+659noFK46+56JlJp8PwiKZv0+mx80HYyNBpI8Y68lOHg8txffSw6Lipjf3oVLY+P8+CCR9UCwl3vQ9E03tGsd6iL9h78Ui+UHSxwB0Rc6e5QNqwDEI03WPNA/NKmpU9J/lczOfj+F0tqoLCgQm1RdDCvT8TzQRSmlByZSaQLmUDymolNLkCQlFFBVylKUJIBmSzJQlCA5kM5TSE1A/4iPxioykgdUxFj3Fef42lqtfxavlZG5t+VlcS5BU/BbnDtHDcbjcHmFNXOS9y3ptO/ci5TiSwev2QRtM3B7irLAvaSJ1+qp2Nym2hOnIruwboM+7oLyi4lxAsBtzJE6+Gyt8EywnUAg2t7uB4Kjwr9D5cp6rR4MGBG8az1J+6DpY25BHjsmZJPprt0XRk5+5+ioO1PGnUC2nTpOqVKnytEEAkmANLnnykILd9TKROUAAl5OwGpk6c5XNw3izKzXuY1wa12VrnAAOjdo1hZDinEWMDaHxcwY4HEXk1aogupCbCmCdoAtaxVdjO1OMe4/DDYJsGtcYHfq49yD0N9WdSoMRjWMElw6c/BYOlX4tUDoY8TJnIBc/65jZNZwLiLjLnmf/Igk98BBsncfZMCYtcj8LupcSZ8POSOvf05rNYPsniXNl1Vgdyym575+yoeOcJ4hh5OQuZ/swyB4fsg3bOOsJuS0a396rvw2NGbmvIeH4+vo+61lHjBAZNzInqg9EwmJkjW+iscwKyH9/AjQi3itJwrEBzQd0EhTSVLiB/kOcFcudAatcN84snEqNxCGZBJKWYpkoSg5IQhOlFAyEITwiGoI4TQFNkSyoIS1AhTFq4+KYj4dMk6mw7ygz3HcRmfA0bYd+6oKz0/GYi/UrjLiUCzLpwlSTl5/VRUMIXGAFpeE9nJgvQZ+o2CpaToC6+P8ONOqIuNR1F/ouBusILfh7ptFvpK13DBYW6eYlZHhsB3SP5Wy4UJA229LifNBYGnrzGy48e1jBnIktu3vuAPGfTorFrBYTp+yquMAucBy+v8fVBnaOFos0pMmSScoN3GSb9V0jGZdGgdwCe/CKF2DKBz+LFRjiygqYIqE4FyC3o8aAXY3jTDYrOf2Lkv7J6Dq4rwrDVpcwim/mND3hZDFYGpSf8APcD/ACGh/C0hwdRRVcNUiCJQV7eIF511PotdwTiUb6keSxOK4fUBljb8pXZw5uIETT9UHqDastO265pVZw3FOygPDp7irMQgRKEpEoEoFmQ+J3oyhKDlzJB6BCEIC2sZIi3Pn4J4qqLKgQUHSKwTw8LgIKElBZgBYztNxDPULQRlbYd+5Wg+KRusBxRrhUc06yY6glBzEEu57K24bwhz9lNwLhwsXalbTB4bKLNQceA4MKcGB1nXRW+RIIoKPtVhM1IPGrCD4Gx+yxdQfMvScUzM1zeYI9F5xXMO6ygtOFuJI97futlwiYMiBbqZkztpp5rIcFb8wtMgwNpP8+i3PDT+rTaL3Ookja4KDrBIbNtOap3uXfxPEANidfp0VMXygNeqQCWiTy09VGKlriCk5yYSgDnpmZNcOqQKB2ZHOkGpwYgUoZZ2UgapGsQQNo9FPSpRspWBStCB9IwpQ5RtTggeShKEpQgJS97JIZ0AOHKjdSKvnYcKI4UIKItKaXFXT8GFA/AoKv4iXxl2VMCuergyggdVHIKuxeBo1DL2Akbwu+phiFz1KRQPwoY0DKAF2sxHVU4OoR+KUF6K6d8QLPjFO2UgxcalBdF0rz3jDQKz7/5OHqfVbJnEBusnx1pNZxBEEz53QWvZlnMTaZ5bH7LaYelEGf4WV4AzI0uM5ct7bRJtutHUxEMkam47jHmg58e/M7poFyGmpgJQLUHMWJrmrpyoGn0QccTonCn1XS2iI/Cc2mg5L7fRTtB3U4pommgiDSnBqkaEQ1AAnBOhFqBMRRhJAQikEigSUJIIL4lAoFAoCmEpEINEIEYUbmhSFRnn4oIzRB5KB+Fadl2JjkFY7hjSVDU4SOatnKMoKSpwh2xCgqcMeNgr8qMkIM67h1T/AFVJxvhFb5XNYSZuARK30KL4YmdbzckxaLTp4IM9w0Yhoy5YkRe/erylh3EXN10t5p7DaUEPwE00lM5NlBEaaaWKQP3TXBBGWBGETT9z+Eg0BA0pZVJlSaEDISNMQpC1OyoIwEQE9rAnZUDEnDmpHNSQMhHKnBIBBGQlB5hPLUcgQf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80" name="Picture 8" descr="Незалежний центр етнографічних та мистецтвознавчих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664" y="3262320"/>
            <a:ext cx="3116560" cy="3116560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2948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1988840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Рибка</a:t>
            </a:r>
            <a:r>
              <a:rPr lang="uk-UA" sz="2400" dirty="0" smtClean="0"/>
              <a:t> — символ  християнської віри. Вона приносить спасіння від біди.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2400" dirty="0"/>
          </a:p>
        </p:txBody>
      </p:sp>
      <p:pic>
        <p:nvPicPr>
          <p:cNvPr id="3074" name="Picture 2" descr="Свисток купити оптом і в роздріб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40" t="9637" r="16260" b="24534"/>
          <a:stretch/>
        </p:blipFill>
        <p:spPr bwMode="auto">
          <a:xfrm flipH="1">
            <a:off x="294658" y="1700808"/>
            <a:ext cx="3845294" cy="3052240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70C0"/>
                </a:solidFill>
              </a:rPr>
              <a:t>Свищики</a:t>
            </a:r>
            <a:r>
              <a:rPr lang="ru-RU" sz="2400" b="1" dirty="0">
                <a:solidFill>
                  <a:srgbClr val="0070C0"/>
                </a:solidFill>
              </a:rPr>
              <a:t> –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  <p:pic>
        <p:nvPicPr>
          <p:cNvPr id="9218" name="Picture 2" descr="Свистульки і дудочки з дерева купити онлайн: Цін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982"/>
          <a:stretch/>
        </p:blipFill>
        <p:spPr bwMode="auto">
          <a:xfrm>
            <a:off x="2843808" y="3861048"/>
            <a:ext cx="4102468" cy="2385824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8808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1988840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Олень</a:t>
            </a:r>
            <a:r>
              <a:rPr lang="uk-UA" sz="2400" dirty="0" smtClean="0"/>
              <a:t> — символ землеробства та </a:t>
            </a:r>
            <a:r>
              <a:rPr lang="uk-UA" sz="2400" dirty="0" err="1" smtClean="0"/>
              <a:t>ремесел</a:t>
            </a:r>
            <a:r>
              <a:rPr lang="uk-UA" sz="2400" dirty="0" smtClean="0"/>
              <a:t>. Він </a:t>
            </a:r>
            <a:r>
              <a:rPr lang="ru-RU" sz="2400" dirty="0" smtClean="0"/>
              <a:t>приносить </a:t>
            </a:r>
            <a:r>
              <a:rPr lang="ru-RU" sz="2400" dirty="0" err="1" smtClean="0"/>
              <a:t>добрий</a:t>
            </a:r>
            <a:r>
              <a:rPr lang="ru-RU" sz="2400" dirty="0" smtClean="0"/>
              <a:t> </a:t>
            </a:r>
            <a:r>
              <a:rPr lang="ru-RU" sz="2400" dirty="0" err="1" smtClean="0"/>
              <a:t>врожай</a:t>
            </a:r>
            <a:r>
              <a:rPr lang="uk-UA" sz="2400" dirty="0" smtClean="0"/>
              <a:t>.</a:t>
            </a:r>
            <a:endParaRPr lang="ru-RU" sz="2400" dirty="0"/>
          </a:p>
        </p:txBody>
      </p:sp>
      <p:pic>
        <p:nvPicPr>
          <p:cNvPr id="12" name="Picture 2" descr="G:\Альбом_интерактив 3\Альбом ИЗО_ 3 класс\Альбом_3 клас\рис_Альбом\18_Свищик_олень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59874"/>
            <a:ext cx="3384376" cy="4345390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727438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1988840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Півник</a:t>
            </a:r>
            <a:r>
              <a:rPr lang="uk-UA" sz="2400" dirty="0" smtClean="0"/>
              <a:t> — символ  світла,  щастя, перемогу над  злом. Він дарує щастя та успіх.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2400" dirty="0"/>
          </a:p>
        </p:txBody>
      </p:sp>
      <p:pic>
        <p:nvPicPr>
          <p:cNvPr id="1027" name="Picture 3" descr="G:\Альбом_интерактив 3\Альбом ИЗО_ 3 класс\Альбом_3 клас\рис_Альбом\17_Свищик_Півень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4737" y="1388969"/>
            <a:ext cx="3204210" cy="4272279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1. Василь Омеляненко. Півник-свистунець.... - Національний музей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  <p:pic>
        <p:nvPicPr>
          <p:cNvPr id="6" name="Picture 4" descr="Порохівник Олександра Микитівн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1025" t="17845" r="-2249" b="8377"/>
          <a:stretch/>
        </p:blipFill>
        <p:spPr bwMode="auto">
          <a:xfrm>
            <a:off x="2699792" y="3559700"/>
            <a:ext cx="2808313" cy="2975885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799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1988840"/>
            <a:ext cx="48965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/>
            <a:r>
              <a:rPr lang="uk-UA" sz="2400" b="1" dirty="0" smtClean="0"/>
              <a:t>Курочка</a:t>
            </a:r>
            <a:r>
              <a:rPr lang="uk-UA" sz="2400" dirty="0" smtClean="0"/>
              <a:t> — символ родючості й достатку. Вона дарує родині  добробут.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lang="ru-RU" sz="2400" dirty="0"/>
          </a:p>
        </p:txBody>
      </p:sp>
      <p:pic>
        <p:nvPicPr>
          <p:cNvPr id="8" name="Picture 12" descr="Народна глиняна іграшк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91" t="9593" r="23461" b="14514"/>
          <a:stretch/>
        </p:blipFill>
        <p:spPr bwMode="auto">
          <a:xfrm>
            <a:off x="251519" y="1484784"/>
            <a:ext cx="3645921" cy="3528392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Picture 1" descr="D:\РАБОТА\Альбом_3 клас\рис_Альбом\20_курочка_Х. Балагурак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2" b="6594"/>
          <a:stretch/>
        </p:blipFill>
        <p:spPr bwMode="auto">
          <a:xfrm>
            <a:off x="3059832" y="3398518"/>
            <a:ext cx="3126932" cy="3139027"/>
          </a:xfrm>
          <a:prstGeom prst="ellipse">
            <a:avLst/>
          </a:prstGeom>
          <a:ln w="6350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251520" y="188640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70C0"/>
                </a:solidFill>
              </a:rPr>
              <a:t>Свищик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>
                <a:solidFill>
                  <a:srgbClr val="0070C0"/>
                </a:solidFill>
              </a:rPr>
              <a:t>—</a:t>
            </a:r>
            <a:r>
              <a:rPr lang="ru-RU" sz="2400" b="1" dirty="0" smtClean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оберіг</a:t>
            </a:r>
            <a:r>
              <a:rPr lang="ru-RU" sz="2400" b="1" dirty="0">
                <a:solidFill>
                  <a:srgbClr val="0070C0"/>
                </a:solidFill>
              </a:rPr>
              <a:t>, </a:t>
            </a:r>
            <a:r>
              <a:rPr lang="ru-RU" sz="2400" b="1" dirty="0" err="1">
                <a:solidFill>
                  <a:srgbClr val="0070C0"/>
                </a:solidFill>
              </a:rPr>
              <a:t>шумові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ефекти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якого</a:t>
            </a:r>
            <a:r>
              <a:rPr lang="ru-RU" sz="2400" b="1" dirty="0">
                <a:solidFill>
                  <a:srgbClr val="0070C0"/>
                </a:solidFill>
              </a:rPr>
              <a:t>, за </a:t>
            </a:r>
            <a:r>
              <a:rPr lang="ru-RU" sz="2400" b="1" dirty="0" err="1">
                <a:solidFill>
                  <a:srgbClr val="0070C0"/>
                </a:solidFill>
              </a:rPr>
              <a:t>повір’ям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відганяють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злих</a:t>
            </a:r>
            <a:r>
              <a:rPr lang="ru-RU" sz="2400" b="1" dirty="0">
                <a:solidFill>
                  <a:srgbClr val="0070C0"/>
                </a:solidFill>
              </a:rPr>
              <a:t> </a:t>
            </a:r>
            <a:r>
              <a:rPr lang="ru-RU" sz="2400" b="1" dirty="0" err="1">
                <a:solidFill>
                  <a:srgbClr val="0070C0"/>
                </a:solidFill>
              </a:rPr>
              <a:t>духів</a:t>
            </a:r>
            <a:r>
              <a:rPr lang="ru-RU" sz="2400" b="1" dirty="0" smtClean="0">
                <a:solidFill>
                  <a:srgbClr val="0070C0"/>
                </a:solidFill>
              </a:rPr>
              <a:t>. </a:t>
            </a:r>
            <a:r>
              <a:rPr lang="uk-UA" sz="2400" b="1" dirty="0" smtClean="0">
                <a:solidFill>
                  <a:srgbClr val="0070C0"/>
                </a:solidFill>
              </a:rPr>
              <a:t>Кожний образ, втілений в українській глиняній іграшці має своє значення.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438061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419</Words>
  <Application>Microsoft Office PowerPoint</Application>
  <PresentationFormat>Экран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Lena</cp:lastModifiedBy>
  <cp:revision>33</cp:revision>
  <dcterms:created xsi:type="dcterms:W3CDTF">2019-06-27T09:44:52Z</dcterms:created>
  <dcterms:modified xsi:type="dcterms:W3CDTF">2020-08-07T12:07:27Z</dcterms:modified>
</cp:coreProperties>
</file>