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35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1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0" b="6601"/>
          <a:stretch/>
        </p:blipFill>
        <p:spPr>
          <a:xfrm rot="5400000">
            <a:off x="4681271" y="2610936"/>
            <a:ext cx="4494064" cy="3272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395536" y="116632"/>
            <a:ext cx="8424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</a:rPr>
              <a:t>Для того щоб </a:t>
            </a:r>
            <a:r>
              <a:rPr lang="uk-UA" sz="2400" b="1" dirty="0" smtClean="0">
                <a:solidFill>
                  <a:srgbClr val="0070C0"/>
                </a:solidFill>
              </a:rPr>
              <a:t>орнамент </a:t>
            </a:r>
            <a:r>
              <a:rPr lang="uk-UA" sz="2400" b="1" dirty="0" smtClean="0">
                <a:solidFill>
                  <a:srgbClr val="0070C0"/>
                </a:solidFill>
              </a:rPr>
              <a:t>вийшов акуратним та гарним, створи елементи, які спростять тобі творчу роботу.</a:t>
            </a:r>
          </a:p>
          <a:p>
            <a:pPr algn="ctr"/>
            <a:r>
              <a:rPr lang="uk-UA" sz="2400" b="1" dirty="0" smtClean="0">
                <a:solidFill>
                  <a:srgbClr val="0070C0"/>
                </a:solidFill>
              </a:rPr>
              <a:t>Перший спосіб </a:t>
            </a:r>
            <a:r>
              <a:rPr lang="uk-UA" sz="2400" b="1" dirty="0" smtClean="0">
                <a:solidFill>
                  <a:srgbClr val="0070C0"/>
                </a:solidFill>
              </a:rPr>
              <a:t>— для штампування.</a:t>
            </a:r>
            <a:endParaRPr lang="uk-UA" sz="2400" b="1" dirty="0" smtClean="0">
              <a:solidFill>
                <a:srgbClr val="0070C0"/>
              </a:solidFill>
            </a:endParaRPr>
          </a:p>
          <a:p>
            <a:pPr algn="ctr"/>
            <a:r>
              <a:rPr lang="uk-UA" sz="2400" b="1" dirty="0" smtClean="0">
                <a:solidFill>
                  <a:srgbClr val="0070C0"/>
                </a:solidFill>
              </a:rPr>
              <a:t>Другий спосіб </a:t>
            </a:r>
            <a:r>
              <a:rPr lang="uk-UA" sz="2400" b="1" dirty="0" smtClean="0">
                <a:solidFill>
                  <a:srgbClr val="0070C0"/>
                </a:solidFill>
              </a:rPr>
              <a:t>— для аплікації.</a:t>
            </a:r>
            <a:endParaRPr lang="uk-UA" sz="2400" b="1" dirty="0" smtClean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3818" y="2561883"/>
            <a:ext cx="4494066" cy="3370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9" name="Группа 18"/>
          <p:cNvGrpSpPr/>
          <p:nvPr/>
        </p:nvGrpSpPr>
        <p:grpSpPr>
          <a:xfrm>
            <a:off x="2051720" y="2000125"/>
            <a:ext cx="5184576" cy="403926"/>
            <a:chOff x="251520" y="1196752"/>
            <a:chExt cx="6494536" cy="403926"/>
          </a:xfrm>
        </p:grpSpPr>
        <p:pic>
          <p:nvPicPr>
            <p:cNvPr id="20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313918" y="1730758"/>
            <a:ext cx="4903463" cy="3677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3010124" y="116632"/>
            <a:ext cx="4082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>Спосіб 1: ШТАМПИ</a:t>
            </a:r>
            <a:endParaRPr lang="uk-UA" sz="3600" b="1" dirty="0" smtClean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6024" y="1196752"/>
            <a:ext cx="44999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b="1" dirty="0" smtClean="0">
                <a:solidFill>
                  <a:srgbClr val="0070C0"/>
                </a:solidFill>
              </a:rPr>
              <a:t>Для штампів тобі знадобляться: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дві кришки під пляшок;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/>
              <a:t>ш</a:t>
            </a:r>
            <a:r>
              <a:rPr lang="uk-UA" sz="2400" dirty="0" smtClean="0"/>
              <a:t>маток пластиліну;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стеки для ліплення;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фарби </a:t>
            </a:r>
            <a:r>
              <a:rPr lang="uk-UA" sz="2400" dirty="0" err="1" smtClean="0"/>
              <a:t>гуашеві</a:t>
            </a:r>
            <a:r>
              <a:rPr lang="uk-UA" sz="2400" dirty="0" smtClean="0"/>
              <a:t> та </a:t>
            </a:r>
            <a:r>
              <a:rPr lang="uk-UA" sz="2400" dirty="0" smtClean="0"/>
              <a:t>пензлик.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751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469" y="396929"/>
            <a:ext cx="3433987" cy="2575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65" y="396930"/>
            <a:ext cx="3433987" cy="2575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282029" y="5301208"/>
            <a:ext cx="71784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400" dirty="0" smtClean="0"/>
              <a:t>Розкачай із пластиліну кульку та обліпи кришку.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Вирівняй поверхню, нанеси </a:t>
            </a:r>
            <a:r>
              <a:rPr lang="uk-UA" sz="2400" dirty="0" err="1" smtClean="0"/>
              <a:t>стеком</a:t>
            </a:r>
            <a:r>
              <a:rPr lang="uk-UA" sz="2400" dirty="0" smtClean="0"/>
              <a:t> зображення.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Видали пластилін навколо зображення.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07904" y="621661"/>
            <a:ext cx="340158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1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244408" y="620688"/>
            <a:ext cx="340158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2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109" y="2564904"/>
            <a:ext cx="3433987" cy="2575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7" t="19918" r="17692" b="14830"/>
          <a:stretch/>
        </p:blipFill>
        <p:spPr>
          <a:xfrm rot="5400000">
            <a:off x="5062588" y="2941247"/>
            <a:ext cx="2573061" cy="1826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Прямоугольник 19"/>
          <p:cNvSpPr/>
          <p:nvPr/>
        </p:nvSpPr>
        <p:spPr>
          <a:xfrm>
            <a:off x="6804248" y="2724081"/>
            <a:ext cx="340158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3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85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1822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3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175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3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64" y="332656"/>
            <a:ext cx="3568704" cy="26765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842" y="332656"/>
            <a:ext cx="3568703" cy="267652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557" y="3178829"/>
            <a:ext cx="76639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4. Добери кольори для орнаменту.</a:t>
            </a:r>
          </a:p>
          <a:p>
            <a:r>
              <a:rPr lang="uk-UA" sz="2400" dirty="0" smtClean="0"/>
              <a:t>5. Пофарбуй штамп у потрібний колір і постав відбиток на папері.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635896" y="457275"/>
            <a:ext cx="340158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4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884368" y="470346"/>
            <a:ext cx="340158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5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55" t="57553" r="378" b="14448"/>
          <a:stretch/>
        </p:blipFill>
        <p:spPr>
          <a:xfrm>
            <a:off x="437545" y="4437112"/>
            <a:ext cx="8166903" cy="20608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2" name="Группа 11"/>
          <p:cNvGrpSpPr/>
          <p:nvPr/>
        </p:nvGrpSpPr>
        <p:grpSpPr>
          <a:xfrm>
            <a:off x="108520" y="4666572"/>
            <a:ext cx="9144000" cy="1629794"/>
            <a:chOff x="0" y="4870286"/>
            <a:chExt cx="9144000" cy="1629794"/>
          </a:xfrm>
        </p:grpSpPr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0" y="5880100"/>
              <a:ext cx="9144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401138">
              <a:off x="474414" y="5421086"/>
              <a:ext cx="1078994" cy="1078994"/>
            </a:xfrm>
            <a:prstGeom prst="rect">
              <a:avLst/>
            </a:prstGeom>
          </p:spPr>
        </p:pic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401138">
              <a:off x="2159766" y="5414189"/>
              <a:ext cx="1078994" cy="1078994"/>
            </a:xfrm>
            <a:prstGeom prst="rect">
              <a:avLst/>
            </a:prstGeom>
          </p:spPr>
        </p:pic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401138">
              <a:off x="3822050" y="5414188"/>
              <a:ext cx="1078994" cy="1078994"/>
            </a:xfrm>
            <a:prstGeom prst="rect">
              <a:avLst/>
            </a:prstGeom>
          </p:spPr>
        </p:pic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401138">
              <a:off x="5535086" y="5340603"/>
              <a:ext cx="1078994" cy="1078994"/>
            </a:xfrm>
            <a:prstGeom prst="rect">
              <a:avLst/>
            </a:prstGeom>
          </p:spPr>
        </p:pic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401138">
              <a:off x="7344872" y="5395942"/>
              <a:ext cx="1078994" cy="1078994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2766" y="4870286"/>
              <a:ext cx="1078994" cy="1078994"/>
            </a:xfrm>
            <a:prstGeom prst="rect">
              <a:avLst/>
            </a:prstGeom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987824" y="4870286"/>
              <a:ext cx="1078994" cy="1078994"/>
            </a:xfrm>
            <a:prstGeom prst="rect">
              <a:avLst/>
            </a:prstGeom>
          </p:spPr>
        </p:pic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4644008" y="4906714"/>
              <a:ext cx="1078994" cy="1078994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6465732" y="4914195"/>
              <a:ext cx="1078994" cy="10789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366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28446" y="1741753"/>
            <a:ext cx="4886860" cy="36651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69965" y="190381"/>
            <a:ext cx="5738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>Спосіб 2: АПЛІКАЦІЯ</a:t>
            </a:r>
            <a:endParaRPr lang="uk-UA" sz="3600" b="1" dirty="0" smtClean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6024" y="1196752"/>
            <a:ext cx="44999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b="1" dirty="0" smtClean="0">
                <a:solidFill>
                  <a:srgbClr val="0070C0"/>
                </a:solidFill>
              </a:rPr>
              <a:t>Для аплікації тобі знадобляться: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кольоровий папір;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/>
              <a:t>о</a:t>
            </a:r>
            <a:r>
              <a:rPr lang="uk-UA" sz="2400" dirty="0" smtClean="0"/>
              <a:t>лівець, лінійка;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ножиці;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клей.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1178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1" b="6601"/>
          <a:stretch/>
        </p:blipFill>
        <p:spPr>
          <a:xfrm>
            <a:off x="4859881" y="401820"/>
            <a:ext cx="3818436" cy="281115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09" y="383609"/>
            <a:ext cx="3772489" cy="28293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36084" y="3222302"/>
            <a:ext cx="71784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400" dirty="0" err="1" smtClean="0"/>
              <a:t>Відріж</a:t>
            </a:r>
            <a:r>
              <a:rPr lang="uk-UA" sz="2400" dirty="0" smtClean="0"/>
              <a:t> від аркуша паперу стрічку, склади її гармошкою.</a:t>
            </a:r>
          </a:p>
          <a:p>
            <a:pPr marL="457200" indent="-457200">
              <a:buAutoNum type="arabicPeriod"/>
            </a:pPr>
            <a:r>
              <a:rPr lang="uk-UA" sz="2400" dirty="0" err="1" smtClean="0"/>
              <a:t>Виріж</a:t>
            </a:r>
            <a:r>
              <a:rPr lang="uk-UA" sz="2400" dirty="0" smtClean="0"/>
              <a:t> на основі складеної стрічки елементи.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07904" y="621661"/>
            <a:ext cx="340158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1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244408" y="620688"/>
            <a:ext cx="340158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2</a:t>
            </a:r>
            <a:endParaRPr lang="ru-RU" sz="2400" b="1" dirty="0">
              <a:solidFill>
                <a:srgbClr val="FF0000"/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71340" y="4509120"/>
            <a:ext cx="8787968" cy="2060848"/>
            <a:chOff x="71340" y="4509120"/>
            <a:chExt cx="8787968" cy="2060848"/>
          </a:xfrm>
        </p:grpSpPr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2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2" t="8638" r="362" b="63363"/>
            <a:stretch/>
          </p:blipFill>
          <p:spPr>
            <a:xfrm>
              <a:off x="417663" y="4509120"/>
              <a:ext cx="8166903" cy="2060848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1" name="Равнобедренный треугольник 10"/>
            <p:cNvSpPr/>
            <p:nvPr/>
          </p:nvSpPr>
          <p:spPr>
            <a:xfrm>
              <a:off x="2339752" y="5539544"/>
              <a:ext cx="864096" cy="792088"/>
            </a:xfrm>
            <a:prstGeom prst="triangle">
              <a:avLst/>
            </a:prstGeom>
            <a:solidFill>
              <a:srgbClr val="99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Хорда 11"/>
            <p:cNvSpPr/>
            <p:nvPr/>
          </p:nvSpPr>
          <p:spPr>
            <a:xfrm rot="11128070">
              <a:off x="3244250" y="5102694"/>
              <a:ext cx="848859" cy="888542"/>
            </a:xfrm>
            <a:prstGeom prst="chord">
              <a:avLst>
                <a:gd name="adj1" fmla="val 4711796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Равнобедренный треугольник 15"/>
            <p:cNvSpPr/>
            <p:nvPr/>
          </p:nvSpPr>
          <p:spPr>
            <a:xfrm>
              <a:off x="5580112" y="5517232"/>
              <a:ext cx="864096" cy="792088"/>
            </a:xfrm>
            <a:prstGeom prst="triangle">
              <a:avLst/>
            </a:prstGeom>
            <a:solidFill>
              <a:srgbClr val="99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Равнобедренный треугольник 17"/>
            <p:cNvSpPr/>
            <p:nvPr/>
          </p:nvSpPr>
          <p:spPr>
            <a:xfrm flipV="1">
              <a:off x="2339752" y="4768044"/>
              <a:ext cx="864096" cy="792088"/>
            </a:xfrm>
            <a:prstGeom prst="triangle">
              <a:avLst/>
            </a:prstGeom>
            <a:solidFill>
              <a:srgbClr val="99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19" name="Равнобедренный треугольник 18"/>
            <p:cNvSpPr/>
            <p:nvPr/>
          </p:nvSpPr>
          <p:spPr>
            <a:xfrm flipV="1">
              <a:off x="5580112" y="4674282"/>
              <a:ext cx="864096" cy="792088"/>
            </a:xfrm>
            <a:prstGeom prst="triangle">
              <a:avLst/>
            </a:prstGeom>
            <a:solidFill>
              <a:srgbClr val="99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Хорда 21"/>
            <p:cNvSpPr/>
            <p:nvPr/>
          </p:nvSpPr>
          <p:spPr>
            <a:xfrm rot="10471016" flipH="1">
              <a:off x="4681209" y="5115860"/>
              <a:ext cx="848859" cy="888542"/>
            </a:xfrm>
            <a:prstGeom prst="chord">
              <a:avLst>
                <a:gd name="adj1" fmla="val 4711796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Хорда 22"/>
            <p:cNvSpPr/>
            <p:nvPr/>
          </p:nvSpPr>
          <p:spPr>
            <a:xfrm rot="11089322">
              <a:off x="71340" y="5119290"/>
              <a:ext cx="848859" cy="888542"/>
            </a:xfrm>
            <a:prstGeom prst="chord">
              <a:avLst>
                <a:gd name="adj1" fmla="val 4711796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Хорда 23"/>
            <p:cNvSpPr/>
            <p:nvPr/>
          </p:nvSpPr>
          <p:spPr>
            <a:xfrm rot="266836">
              <a:off x="1457721" y="5130518"/>
              <a:ext cx="848859" cy="888542"/>
            </a:xfrm>
            <a:prstGeom prst="chord">
              <a:avLst>
                <a:gd name="adj1" fmla="val 4711796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Равнобедренный треугольник 24"/>
            <p:cNvSpPr/>
            <p:nvPr/>
          </p:nvSpPr>
          <p:spPr>
            <a:xfrm rot="16200000" flipV="1">
              <a:off x="1907704" y="5164088"/>
              <a:ext cx="864096" cy="792088"/>
            </a:xfrm>
            <a:prstGeom prst="triangle">
              <a:avLst/>
            </a:prstGeom>
            <a:solidFill>
              <a:srgbClr val="99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Равнобедренный треугольник 25"/>
            <p:cNvSpPr/>
            <p:nvPr/>
          </p:nvSpPr>
          <p:spPr>
            <a:xfrm rot="5400000" flipH="1" flipV="1">
              <a:off x="2760110" y="5164088"/>
              <a:ext cx="864096" cy="792088"/>
            </a:xfrm>
            <a:prstGeom prst="triangle">
              <a:avLst/>
            </a:prstGeom>
            <a:solidFill>
              <a:srgbClr val="99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Хорда 26"/>
            <p:cNvSpPr/>
            <p:nvPr/>
          </p:nvSpPr>
          <p:spPr>
            <a:xfrm rot="11089322">
              <a:off x="6480052" y="5047282"/>
              <a:ext cx="848859" cy="888542"/>
            </a:xfrm>
            <a:prstGeom prst="chord">
              <a:avLst>
                <a:gd name="adj1" fmla="val 4711796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Хорда 27"/>
            <p:cNvSpPr/>
            <p:nvPr/>
          </p:nvSpPr>
          <p:spPr>
            <a:xfrm rot="266836">
              <a:off x="8010449" y="5058510"/>
              <a:ext cx="848859" cy="888542"/>
            </a:xfrm>
            <a:prstGeom prst="chord">
              <a:avLst>
                <a:gd name="adj1" fmla="val 4711796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Равнобедренный треугольник 29"/>
            <p:cNvSpPr/>
            <p:nvPr/>
          </p:nvSpPr>
          <p:spPr>
            <a:xfrm rot="16200000" flipV="1">
              <a:off x="5112060" y="5121188"/>
              <a:ext cx="864096" cy="792088"/>
            </a:xfrm>
            <a:prstGeom prst="triangle">
              <a:avLst/>
            </a:prstGeom>
            <a:solidFill>
              <a:srgbClr val="99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Равнобедренный треугольник 30"/>
            <p:cNvSpPr/>
            <p:nvPr/>
          </p:nvSpPr>
          <p:spPr>
            <a:xfrm rot="5400000" flipH="1" flipV="1">
              <a:off x="5964466" y="5121188"/>
              <a:ext cx="864096" cy="792088"/>
            </a:xfrm>
            <a:prstGeom prst="triangle">
              <a:avLst/>
            </a:prstGeom>
            <a:solidFill>
              <a:srgbClr val="99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Ромб 13"/>
            <p:cNvSpPr/>
            <p:nvPr/>
          </p:nvSpPr>
          <p:spPr>
            <a:xfrm>
              <a:off x="936523" y="5218955"/>
              <a:ext cx="487572" cy="641177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Ромб 37"/>
            <p:cNvSpPr/>
            <p:nvPr/>
          </p:nvSpPr>
          <p:spPr>
            <a:xfrm>
              <a:off x="4162877" y="5218955"/>
              <a:ext cx="487572" cy="641177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Ромб 38"/>
            <p:cNvSpPr/>
            <p:nvPr/>
          </p:nvSpPr>
          <p:spPr>
            <a:xfrm>
              <a:off x="7425577" y="5196642"/>
              <a:ext cx="487572" cy="641177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89557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142</Words>
  <Application>Microsoft Office PowerPoint</Application>
  <PresentationFormat>Экран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</cp:lastModifiedBy>
  <cp:revision>23</cp:revision>
  <dcterms:created xsi:type="dcterms:W3CDTF">2019-06-27T09:44:52Z</dcterms:created>
  <dcterms:modified xsi:type="dcterms:W3CDTF">2020-09-01T12:32:11Z</dcterms:modified>
</cp:coreProperties>
</file>