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7" r:id="rId4"/>
    <p:sldId id="269" r:id="rId5"/>
    <p:sldId id="274" r:id="rId6"/>
    <p:sldId id="275" r:id="rId7"/>
    <p:sldId id="277" r:id="rId8"/>
    <p:sldId id="279" r:id="rId9"/>
    <p:sldId id="278" r:id="rId10"/>
    <p:sldId id="27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41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809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848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08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335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79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02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26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003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88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42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20C86-E062-4C82-AA77-B1B00BCC77D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193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0735" y="2800866"/>
            <a:ext cx="7710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 smtClean="0">
                <a:solidFill>
                  <a:schemeClr val="accent5">
                    <a:lumMod val="50000"/>
                  </a:schemeClr>
                </a:solidFill>
              </a:rPr>
              <a:t>Сімейний</a:t>
            </a:r>
            <a:r>
              <a:rPr lang="ru-RU" sz="7200" b="1" dirty="0" smtClean="0">
                <a:solidFill>
                  <a:schemeClr val="accent5">
                    <a:lumMod val="50000"/>
                  </a:schemeClr>
                </a:solidFill>
              </a:rPr>
              <a:t> бюджет</a:t>
            </a:r>
            <a:endParaRPr lang="ru-RU" sz="7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 descr="https://3.bp.blogspot.com/-QPbFHHXmalU/VAXwz_RfuJI/AAAAAAAAAjQ/hVYQsAMESnc/s1600/ukraine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2245" y="322828"/>
            <a:ext cx="4373881" cy="298797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214927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01114" y="685871"/>
            <a:ext cx="10202778" cy="562115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05337" y="1489166"/>
            <a:ext cx="36228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>
              <a:solidFill>
                <a:srgbClr val="0070C0"/>
              </a:solidFill>
            </a:endParaRPr>
          </a:p>
          <a:p>
            <a:r>
              <a:rPr lang="uk-UA" sz="2400" b="1" dirty="0">
                <a:solidFill>
                  <a:srgbClr val="0070C0"/>
                </a:solidFill>
              </a:rPr>
              <a:t>Ми покращуємо добробут своєї родини, </a:t>
            </a:r>
            <a:endParaRPr lang="uk-UA" sz="2400" b="1" dirty="0" smtClean="0">
              <a:solidFill>
                <a:srgbClr val="0070C0"/>
              </a:solidFill>
            </a:endParaRPr>
          </a:p>
          <a:p>
            <a:r>
              <a:rPr lang="uk-UA" sz="2400" b="1" dirty="0" smtClean="0">
                <a:solidFill>
                  <a:srgbClr val="0070C0"/>
                </a:solidFill>
              </a:rPr>
              <a:t>якщо </a:t>
            </a:r>
            <a:r>
              <a:rPr lang="uk-UA" sz="2400" b="1" dirty="0">
                <a:solidFill>
                  <a:srgbClr val="0070C0"/>
                </a:solidFill>
              </a:rPr>
              <a:t>економимо різні види </a:t>
            </a:r>
            <a:r>
              <a:rPr lang="uk-UA" sz="2400" b="1" dirty="0" smtClean="0">
                <a:solidFill>
                  <a:srgbClr val="0070C0"/>
                </a:solidFill>
              </a:rPr>
              <a:t>ресурсів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 </a:t>
            </a:r>
            <a:r>
              <a:rPr lang="uk-UA" sz="2400" b="1" dirty="0">
                <a:solidFill>
                  <a:srgbClr val="0070C0"/>
                </a:solidFill>
              </a:rPr>
              <a:t>і товарів.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1443" y="1263038"/>
            <a:ext cx="3435767" cy="2630509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7208108" y="4188466"/>
            <a:ext cx="3020109" cy="1790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Дбатимемо про добробут родини та нашої країни!</a:t>
            </a:r>
            <a:endParaRPr lang="ru-RU" sz="2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0376" y="4375233"/>
            <a:ext cx="3963862" cy="16036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70C0"/>
                </a:solidFill>
              </a:rPr>
              <a:t>Сімейний</a:t>
            </a:r>
            <a:r>
              <a:rPr lang="ru-RU" b="1" dirty="0">
                <a:solidFill>
                  <a:srgbClr val="0070C0"/>
                </a:solidFill>
              </a:rPr>
              <a:t> бюджет</a:t>
            </a:r>
            <a:r>
              <a:rPr lang="ru-RU" dirty="0">
                <a:solidFill>
                  <a:srgbClr val="0070C0"/>
                </a:solidFill>
              </a:rPr>
              <a:t> – </a:t>
            </a:r>
            <a:r>
              <a:rPr lang="ru-RU" dirty="0" err="1">
                <a:solidFill>
                  <a:srgbClr val="0070C0"/>
                </a:solidFill>
              </a:rPr>
              <a:t>це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принцип </a:t>
            </a:r>
            <a:r>
              <a:rPr lang="ru-RU" dirty="0" err="1">
                <a:solidFill>
                  <a:srgbClr val="0070C0"/>
                </a:solidFill>
              </a:rPr>
              <a:t>управління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фінансами</a:t>
            </a:r>
            <a:r>
              <a:rPr lang="ru-RU" dirty="0">
                <a:solidFill>
                  <a:srgbClr val="0070C0"/>
                </a:solidFill>
              </a:rPr>
              <a:t> в </a:t>
            </a:r>
            <a:r>
              <a:rPr lang="ru-RU" dirty="0" err="1" smtClean="0">
                <a:solidFill>
                  <a:srgbClr val="0070C0"/>
                </a:solidFill>
              </a:rPr>
              <a:t>родині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</a:p>
          <a:p>
            <a:pPr algn="ctr"/>
            <a:r>
              <a:rPr lang="ru-RU" dirty="0">
                <a:solidFill>
                  <a:srgbClr val="0070C0"/>
                </a:solidFill>
              </a:rPr>
              <a:t> </a:t>
            </a:r>
            <a:r>
              <a:rPr lang="ru-RU" b="1" dirty="0">
                <a:solidFill>
                  <a:srgbClr val="0070C0"/>
                </a:solidFill>
              </a:rPr>
              <a:t>Бюджет</a:t>
            </a:r>
            <a:r>
              <a:rPr lang="ru-RU" dirty="0">
                <a:solidFill>
                  <a:srgbClr val="0070C0"/>
                </a:solidFill>
              </a:rPr>
              <a:t> 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враховує</a:t>
            </a:r>
            <a:r>
              <a:rPr lang="ru-RU" dirty="0">
                <a:solidFill>
                  <a:srgbClr val="0070C0"/>
                </a:solidFill>
              </a:rPr>
              <a:t> ВСІ </a:t>
            </a:r>
            <a:r>
              <a:rPr lang="ru-RU" dirty="0" err="1">
                <a:solidFill>
                  <a:srgbClr val="0070C0"/>
                </a:solidFill>
              </a:rPr>
              <a:t>родинні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прибутки</a:t>
            </a:r>
            <a:r>
              <a:rPr lang="ru-RU" dirty="0">
                <a:solidFill>
                  <a:srgbClr val="0070C0"/>
                </a:solidFill>
              </a:rPr>
              <a:t> та </a:t>
            </a:r>
            <a:r>
              <a:rPr lang="ru-RU" dirty="0" err="1" smtClean="0">
                <a:solidFill>
                  <a:srgbClr val="0070C0"/>
                </a:solidFill>
              </a:rPr>
              <a:t>витрати</a:t>
            </a:r>
            <a:r>
              <a:rPr lang="ru-RU" dirty="0" smtClean="0">
                <a:solidFill>
                  <a:srgbClr val="0070C0"/>
                </a:solidFill>
              </a:rPr>
              <a:t>. </a:t>
            </a:r>
          </a:p>
          <a:p>
            <a:pPr algn="ctr"/>
            <a:r>
              <a:rPr lang="ru-RU" dirty="0" err="1" smtClean="0">
                <a:solidFill>
                  <a:srgbClr val="0070C0"/>
                </a:solidFill>
              </a:rPr>
              <a:t>С</a:t>
            </a:r>
            <a:r>
              <a:rPr lang="ru-RU" b="1" dirty="0" err="1" smtClean="0">
                <a:solidFill>
                  <a:srgbClr val="0070C0"/>
                </a:solidFill>
              </a:rPr>
              <a:t>імейний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>
                <a:solidFill>
                  <a:srgbClr val="0070C0"/>
                </a:solidFill>
              </a:rPr>
              <a:t>бюджет</a:t>
            </a:r>
            <a:r>
              <a:rPr lang="ru-RU" dirty="0">
                <a:solidFill>
                  <a:srgbClr val="0070C0"/>
                </a:solidFill>
              </a:rPr>
              <a:t> є </a:t>
            </a:r>
            <a:r>
              <a:rPr lang="ru-RU" dirty="0" err="1">
                <a:solidFill>
                  <a:srgbClr val="0070C0"/>
                </a:solidFill>
              </a:rPr>
              <a:t>спільним</a:t>
            </a:r>
            <a:r>
              <a:rPr lang="ru-RU" dirty="0">
                <a:solidFill>
                  <a:srgbClr val="0070C0"/>
                </a:solidFill>
              </a:rPr>
              <a:t> для </a:t>
            </a:r>
            <a:r>
              <a:rPr lang="ru-RU" dirty="0" err="1" smtClean="0">
                <a:solidFill>
                  <a:srgbClr val="0070C0"/>
                </a:solidFill>
              </a:rPr>
              <a:t>членів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родини</a:t>
            </a:r>
            <a:r>
              <a:rPr lang="ru-RU" dirty="0" smtClean="0">
                <a:solidFill>
                  <a:srgbClr val="0070C0"/>
                </a:solidFill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9541" y="983849"/>
            <a:ext cx="1606513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881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3692" y="704045"/>
            <a:ext cx="10202778" cy="562115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ru-RU" altLang="en-US" dirty="0" smtClean="0"/>
              <a:t>.</a:t>
            </a:r>
            <a:endParaRPr lang="ru-RU" altLang="en-US" dirty="0"/>
          </a:p>
        </p:txBody>
      </p:sp>
      <p:sp>
        <p:nvSpPr>
          <p:cNvPr id="10" name="TextBox 9"/>
          <p:cNvSpPr txBox="1"/>
          <p:nvPr/>
        </p:nvSpPr>
        <p:spPr>
          <a:xfrm rot="10800000" flipV="1">
            <a:off x="5348813" y="5493186"/>
            <a:ext cx="3655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.</a:t>
            </a: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5655" y="1423851"/>
            <a:ext cx="3715195" cy="2789308"/>
          </a:xfrm>
          <a:prstGeom prst="rect">
            <a:avLst/>
          </a:prstGeom>
        </p:spPr>
      </p:pic>
      <p:pic>
        <p:nvPicPr>
          <p:cNvPr id="5" name="Picture 2" descr="http://cs315627.vk.me/v315627726/1c39/B9rRySs1xm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9933" y="1724178"/>
            <a:ext cx="3512784" cy="2338371"/>
          </a:xfrm>
          <a:prstGeom prst="rect">
            <a:avLst/>
          </a:prstGeom>
          <a:ln w="28575">
            <a:solidFill>
              <a:srgbClr val="D60093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Овал 5"/>
          <p:cNvSpPr/>
          <p:nvPr/>
        </p:nvSpPr>
        <p:spPr>
          <a:xfrm>
            <a:off x="2272937" y="4545875"/>
            <a:ext cx="4898572" cy="14238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Коли ми купуємо щось або отримуємо послуги, ми </a:t>
            </a:r>
            <a:r>
              <a:rPr lang="uk-UA" sz="2400" b="1" dirty="0" smtClean="0"/>
              <a:t>споживачі.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62805" y="734038"/>
            <a:ext cx="10202778" cy="562115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/>
              <a:t>Правила економії бюджета</a:t>
            </a:r>
            <a:endParaRPr lang="ru-RU" sz="2000"/>
          </a:p>
          <a:p>
            <a:pPr lvl="0"/>
            <a:r>
              <a:rPr lang="uk-UA" sz="2000" b="1"/>
              <a:t>Купувати тільки якісні товари</a:t>
            </a:r>
            <a:endParaRPr lang="ru-RU" sz="2000"/>
          </a:p>
          <a:p>
            <a:pPr lvl="0"/>
            <a:r>
              <a:rPr lang="uk-UA" sz="2000" b="1"/>
              <a:t>Складати план витрат</a:t>
            </a:r>
            <a:endParaRPr lang="ru-RU" sz="2000"/>
          </a:p>
          <a:p>
            <a:r>
              <a:rPr lang="uk-UA" sz="2000" b="1"/>
              <a:t>Не купувати зайвого</a:t>
            </a:r>
            <a:endParaRPr lang="ru-RU" altLang="en-US" sz="20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3143" y="2414132"/>
            <a:ext cx="2867025" cy="36195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5029200" y="1306286"/>
            <a:ext cx="5107577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0070C0"/>
                </a:solidFill>
              </a:rPr>
              <a:t>Правила економії </a:t>
            </a:r>
            <a:r>
              <a:rPr lang="uk-UA" sz="2800" b="1" dirty="0" smtClean="0">
                <a:solidFill>
                  <a:srgbClr val="0070C0"/>
                </a:solidFill>
              </a:rPr>
              <a:t>бюджету</a:t>
            </a:r>
            <a:endParaRPr lang="ru-RU" sz="2800" dirty="0">
              <a:solidFill>
                <a:srgbClr val="0070C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70C0"/>
                </a:solidFill>
              </a:rPr>
              <a:t>Купувати тільки якісні товари</a:t>
            </a:r>
            <a:endParaRPr lang="ru-RU" sz="2800" dirty="0">
              <a:solidFill>
                <a:srgbClr val="0070C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70C0"/>
                </a:solidFill>
              </a:rPr>
              <a:t>Складати план витрат</a:t>
            </a:r>
            <a:endParaRPr lang="ru-RU" sz="2800" dirty="0">
              <a:solidFill>
                <a:srgbClr val="0070C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800" b="1" dirty="0">
                <a:solidFill>
                  <a:srgbClr val="0070C0"/>
                </a:solidFill>
              </a:rPr>
              <a:t>Не купувати </a:t>
            </a:r>
            <a:r>
              <a:rPr lang="uk-UA" sz="2800" b="1" dirty="0" smtClean="0">
                <a:solidFill>
                  <a:srgbClr val="0070C0"/>
                </a:solidFill>
              </a:rPr>
              <a:t>зайвого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0070C0"/>
                </a:solidFill>
              </a:rPr>
              <a:t>Використовувати </a:t>
            </a:r>
            <a:r>
              <a:rPr lang="uk-UA" sz="2800" b="1" dirty="0">
                <a:solidFill>
                  <a:srgbClr val="0070C0"/>
                </a:solidFill>
              </a:rPr>
              <a:t>правило економного споживача</a:t>
            </a:r>
            <a:endParaRPr lang="ru-RU" sz="2800" dirty="0">
              <a:solidFill>
                <a:srgbClr val="0070C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uk-UA" sz="2800" b="1" dirty="0" smtClean="0">
                <a:solidFill>
                  <a:srgbClr val="0070C0"/>
                </a:solidFill>
              </a:rPr>
              <a:t>Дбати </a:t>
            </a:r>
            <a:r>
              <a:rPr lang="uk-UA" sz="2800" b="1" dirty="0">
                <a:solidFill>
                  <a:srgbClr val="0070C0"/>
                </a:solidFill>
              </a:rPr>
              <a:t>про те, як розумно розпоряджатися зайвими речами (зайві іграшки та одяг можна віддавати у дитячі будинки)</a:t>
            </a:r>
            <a:endParaRPr lang="ru-RU" sz="2800" dirty="0">
              <a:solidFill>
                <a:srgbClr val="0070C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ru-RU" sz="20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414" y="1097280"/>
            <a:ext cx="1560595" cy="156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12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71828" y="1212134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8352" y="1423628"/>
            <a:ext cx="6409156" cy="480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50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76628" y="1187421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6" name="Овал 5"/>
          <p:cNvSpPr/>
          <p:nvPr/>
        </p:nvSpPr>
        <p:spPr>
          <a:xfrm>
            <a:off x="5307747" y="3069770"/>
            <a:ext cx="2047794" cy="17577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Загальна сума (бюджет)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7906870" y="1963270"/>
            <a:ext cx="2003611" cy="13581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Обов</a:t>
            </a:r>
            <a:r>
              <a:rPr lang="en-US" dirty="0" smtClean="0"/>
              <a:t>’</a:t>
            </a:r>
            <a:r>
              <a:rPr lang="uk-UA" dirty="0" err="1" smtClean="0"/>
              <a:t>язкові</a:t>
            </a:r>
            <a:r>
              <a:rPr lang="uk-UA" dirty="0" smtClean="0"/>
              <a:t> платежі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8059270" y="4061011"/>
            <a:ext cx="1905001" cy="13850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Бажання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2272939" y="2037806"/>
            <a:ext cx="2103118" cy="15544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Обов</a:t>
            </a:r>
            <a:r>
              <a:rPr lang="en-US" dirty="0" smtClean="0"/>
              <a:t>’</a:t>
            </a:r>
            <a:r>
              <a:rPr lang="uk-UA" dirty="0" err="1" smtClean="0"/>
              <a:t>язкові</a:t>
            </a:r>
            <a:r>
              <a:rPr lang="uk-UA" dirty="0" smtClean="0"/>
              <a:t> платежі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4415246" y="2978331"/>
            <a:ext cx="1058091" cy="4702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7053943" y="2808514"/>
            <a:ext cx="836023" cy="418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289074" y="4467497"/>
            <a:ext cx="731520" cy="2612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1855788" y="3775165"/>
            <a:ext cx="3251789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altLang="ru-RU" sz="2000" b="1" dirty="0">
                <a:solidFill>
                  <a:srgbClr val="C00000"/>
                </a:solidFill>
              </a:rPr>
              <a:t>УСПІХ</a:t>
            </a:r>
            <a:r>
              <a:rPr lang="uk-UA" altLang="ru-RU" sz="2000" b="1" dirty="0"/>
              <a:t> </a:t>
            </a:r>
          </a:p>
          <a:p>
            <a:pPr algn="ctr"/>
            <a:r>
              <a:rPr lang="uk-UA" altLang="ru-RU" sz="2000" b="1" dirty="0">
                <a:solidFill>
                  <a:srgbClr val="FF0000"/>
                </a:solidFill>
              </a:rPr>
              <a:t>=</a:t>
            </a:r>
            <a:r>
              <a:rPr lang="uk-UA" altLang="ru-RU" sz="2000" b="1" dirty="0"/>
              <a:t> </a:t>
            </a:r>
          </a:p>
          <a:p>
            <a:pPr algn="ctr"/>
            <a:r>
              <a:rPr lang="uk-UA" altLang="ru-RU" sz="2000" b="1" dirty="0">
                <a:solidFill>
                  <a:srgbClr val="C00000"/>
                </a:solidFill>
              </a:rPr>
              <a:t>здібності </a:t>
            </a:r>
          </a:p>
          <a:p>
            <a:pPr algn="ctr"/>
            <a:r>
              <a:rPr lang="uk-UA" altLang="ru-RU" sz="2000" b="1" dirty="0">
                <a:solidFill>
                  <a:srgbClr val="FF0000"/>
                </a:solidFill>
              </a:rPr>
              <a:t>+</a:t>
            </a:r>
            <a:r>
              <a:rPr lang="uk-UA" altLang="ru-RU" sz="2000" b="1" dirty="0"/>
              <a:t> </a:t>
            </a:r>
          </a:p>
          <a:p>
            <a:pPr algn="ctr"/>
            <a:r>
              <a:rPr lang="uk-UA" altLang="ru-RU" sz="2000" b="1" dirty="0" smtClean="0">
                <a:solidFill>
                  <a:srgbClr val="C00000"/>
                </a:solidFill>
              </a:rPr>
              <a:t>працелюбність</a:t>
            </a:r>
          </a:p>
          <a:p>
            <a:pPr algn="ctr"/>
            <a:r>
              <a:rPr lang="uk-UA" altLang="ru-RU" sz="2000" b="1" dirty="0" smtClean="0">
                <a:solidFill>
                  <a:srgbClr val="C00000"/>
                </a:solidFill>
              </a:rPr>
              <a:t>+</a:t>
            </a:r>
          </a:p>
          <a:p>
            <a:pPr algn="ctr"/>
            <a:r>
              <a:rPr lang="uk-UA" altLang="ru-RU" sz="2000" b="1" dirty="0" smtClean="0">
                <a:solidFill>
                  <a:srgbClr val="C00000"/>
                </a:solidFill>
              </a:rPr>
              <a:t>фінансова незалежність</a:t>
            </a:r>
            <a:endParaRPr lang="uk-UA" alt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9773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76628" y="1187421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4" name="Овал 3"/>
          <p:cNvSpPr/>
          <p:nvPr/>
        </p:nvSpPr>
        <p:spPr>
          <a:xfrm>
            <a:off x="4441371" y="2873829"/>
            <a:ext cx="2899955" cy="19333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Доходи сімейного бюджету</a:t>
            </a:r>
            <a:endParaRPr lang="ru-RU" sz="2400" b="1" dirty="0"/>
          </a:p>
        </p:txBody>
      </p:sp>
      <p:sp>
        <p:nvSpPr>
          <p:cNvPr id="5" name="Овал 4"/>
          <p:cNvSpPr/>
          <p:nvPr/>
        </p:nvSpPr>
        <p:spPr>
          <a:xfrm>
            <a:off x="2442753" y="2155372"/>
            <a:ext cx="1632858" cy="13062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заробітна плата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521131" y="4415246"/>
            <a:ext cx="1632858" cy="10972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пенсія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673736" y="4389120"/>
            <a:ext cx="1436915" cy="13324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премія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8490858" y="2037806"/>
            <a:ext cx="1711234" cy="14891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стипендія</a:t>
            </a:r>
            <a:endParaRPr lang="ru-RU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4271554" y="4519749"/>
            <a:ext cx="457200" cy="444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101737" y="2664823"/>
            <a:ext cx="888274" cy="3526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7223760" y="2730137"/>
            <a:ext cx="1201783" cy="5747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 flipV="1">
            <a:off x="7210697" y="4389120"/>
            <a:ext cx="1384663" cy="6531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378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76628" y="1187421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4" name="Овал 3"/>
          <p:cNvSpPr/>
          <p:nvPr/>
        </p:nvSpPr>
        <p:spPr>
          <a:xfrm>
            <a:off x="4441371" y="2873829"/>
            <a:ext cx="2899955" cy="193330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Витрати сімейного бюджету</a:t>
            </a:r>
            <a:endParaRPr lang="ru-RU" sz="2400" b="1" dirty="0"/>
          </a:p>
        </p:txBody>
      </p:sp>
      <p:sp>
        <p:nvSpPr>
          <p:cNvPr id="5" name="Овал 4"/>
          <p:cNvSpPr/>
          <p:nvPr/>
        </p:nvSpPr>
        <p:spPr>
          <a:xfrm>
            <a:off x="2272937" y="2116184"/>
            <a:ext cx="1802674" cy="134547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Комунальні платежі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207624" y="4206240"/>
            <a:ext cx="2364376" cy="138466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Придбання необхідних товарів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673736" y="3984171"/>
            <a:ext cx="1881053" cy="176348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Отримання необхідних послуг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8490858" y="2037806"/>
            <a:ext cx="1711234" cy="148916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Сплати  кредитів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5212080" y="1489166"/>
            <a:ext cx="1737360" cy="113646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Сплата </a:t>
            </a:r>
            <a:r>
              <a:rPr lang="uk-UA" dirty="0" err="1" smtClean="0"/>
              <a:t>налогів</a:t>
            </a:r>
            <a:endParaRPr lang="ru-RU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7223760" y="3069771"/>
            <a:ext cx="1214846" cy="300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7171509" y="4441371"/>
            <a:ext cx="1449977" cy="5878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4676503" y="4650377"/>
            <a:ext cx="326571" cy="235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4206240" y="3004457"/>
            <a:ext cx="587829" cy="143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 flipV="1">
            <a:off x="5473337" y="2508069"/>
            <a:ext cx="65314" cy="3526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378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76628" y="1187421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 smtClean="0"/>
              <a:t>еконовикористовує</a:t>
            </a:r>
            <a:r>
              <a:rPr lang="uk-UA" sz="2000" b="1" dirty="0" smtClean="0"/>
              <a:t>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5" name="Овал 4"/>
          <p:cNvSpPr/>
          <p:nvPr/>
        </p:nvSpPr>
        <p:spPr>
          <a:xfrm>
            <a:off x="6083995" y="1934361"/>
            <a:ext cx="4232367" cy="37359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err="1" smtClean="0"/>
              <a:t>Економія—</a:t>
            </a:r>
            <a:r>
              <a:rPr lang="uk-UA" sz="2400" dirty="0" smtClean="0"/>
              <a:t> </a:t>
            </a:r>
          </a:p>
          <a:p>
            <a:pPr algn="ctr"/>
            <a:r>
              <a:rPr lang="uk-UA" sz="2400" dirty="0" smtClean="0"/>
              <a:t>це дбайливе використання споживачем грошей, придбаних товарів та багатств природи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8794" y="1319076"/>
            <a:ext cx="2263036" cy="223299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789611" y="3683726"/>
            <a:ext cx="3709852" cy="2495005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/>
              <a:t>Зелене споживання — це модель виробництва, що заснована на </a:t>
            </a:r>
            <a:r>
              <a:rPr lang="uk-UA" sz="2000" b="1" dirty="0" err="1" smtClean="0"/>
              <a:t>взаємозв</a:t>
            </a:r>
            <a:r>
              <a:rPr lang="en-US" sz="2000" b="1" dirty="0" smtClean="0"/>
              <a:t>’</a:t>
            </a:r>
            <a:r>
              <a:rPr lang="uk-UA" sz="2000" b="1" dirty="0" err="1" smtClean="0"/>
              <a:t>язку</a:t>
            </a:r>
            <a:r>
              <a:rPr lang="uk-UA" sz="2000" b="1" dirty="0" smtClean="0"/>
              <a:t> між діяльністю людини та станом навколишнього середовища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554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accent4">
                <a:lumMod val="40000"/>
                <a:lumOff val="60000"/>
                <a:alpha val="96000"/>
              </a:schemeClr>
            </a:gs>
            <a:gs pos="98000">
              <a:schemeClr val="accent4">
                <a:lumMod val="84000"/>
                <a:lumOff val="16000"/>
                <a:alpha val="41000"/>
              </a:schemeClr>
            </a:gs>
            <a:gs pos="41000">
              <a:schemeClr val="accent1">
                <a:lumMod val="60000"/>
                <a:lumOff val="40000"/>
              </a:schemeClr>
            </a:gs>
            <a:gs pos="0">
              <a:schemeClr val="accent1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71828" y="1212134"/>
            <a:ext cx="10182204" cy="522985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688183" y="2155370"/>
            <a:ext cx="3357153" cy="35008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С</a:t>
            </a:r>
            <a:r>
              <a:rPr lang="uk-UA" sz="2400" b="1" dirty="0" err="1" smtClean="0"/>
              <a:t>ім</a:t>
            </a:r>
            <a:r>
              <a:rPr lang="en-US" sz="2400" b="1" dirty="0" smtClean="0"/>
              <a:t>’</a:t>
            </a:r>
            <a:r>
              <a:rPr lang="uk-UA" sz="2400" b="1" dirty="0" smtClean="0"/>
              <a:t>я  — це те первинне середовище, де людина повинна вчитися творити добро. </a:t>
            </a:r>
          </a:p>
          <a:p>
            <a:pPr algn="ctr"/>
            <a:r>
              <a:rPr lang="uk-UA" sz="2000" b="1" i="1" dirty="0" smtClean="0"/>
              <a:t>Василь Сухомлинський</a:t>
            </a:r>
            <a:endParaRPr lang="ru-RU" sz="2000" b="1" i="1" dirty="0"/>
          </a:p>
        </p:txBody>
      </p:sp>
      <p:pic>
        <p:nvPicPr>
          <p:cNvPr id="6" name="Picture 2" descr="http://cs315627.vk.me/v315627726/1c39/B9rRySs1xm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1990" y="2429691"/>
            <a:ext cx="4345647" cy="2892787"/>
          </a:xfrm>
          <a:prstGeom prst="rect">
            <a:avLst/>
          </a:prstGeom>
          <a:ln w="28575">
            <a:solidFill>
              <a:srgbClr val="D60093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95182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254</Words>
  <Application>Microsoft Office PowerPoint</Application>
  <PresentationFormat>Широкоэкранный</PresentationFormat>
  <Paragraphs>91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kompukter</dc:creator>
  <cp:lastModifiedBy>kompukter</cp:lastModifiedBy>
  <cp:revision>41</cp:revision>
  <dcterms:created xsi:type="dcterms:W3CDTF">2019-04-30T15:59:09Z</dcterms:created>
  <dcterms:modified xsi:type="dcterms:W3CDTF">2019-05-06T21:28:19Z</dcterms:modified>
</cp:coreProperties>
</file>