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7" r:id="rId4"/>
    <p:sldId id="279" r:id="rId5"/>
    <p:sldId id="269" r:id="rId6"/>
    <p:sldId id="280" r:id="rId7"/>
    <p:sldId id="281" r:id="rId8"/>
    <p:sldId id="276" r:id="rId9"/>
    <p:sldId id="278" r:id="rId10"/>
    <p:sldId id="275" r:id="rId11"/>
    <p:sldId id="272" r:id="rId12"/>
    <p:sldId id="277" r:id="rId13"/>
    <p:sldId id="274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413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809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848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089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335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791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027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262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003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884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424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48000"/>
                <a:lumOff val="52000"/>
              </a:schemeClr>
            </a:gs>
            <a:gs pos="29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20C86-E062-4C82-AA77-B1B00BCC77D6}" type="datetimeFigureOut">
              <a:rPr lang="ru-RU" smtClean="0"/>
              <a:pPr/>
              <a:t>02.08.2019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193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40419" y="866794"/>
            <a:ext cx="60877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accent5">
                    <a:lumMod val="50000"/>
                  </a:schemeClr>
                </a:solidFill>
              </a:rPr>
              <a:t>Я – </a:t>
            </a:r>
            <a:r>
              <a:rPr lang="ru-RU" sz="7200" b="1" dirty="0" err="1" smtClean="0">
                <a:solidFill>
                  <a:schemeClr val="accent5">
                    <a:lumMod val="50000"/>
                  </a:schemeClr>
                </a:solidFill>
              </a:rPr>
              <a:t>споживач</a:t>
            </a:r>
            <a:r>
              <a:rPr lang="ru-RU" sz="7200" b="1" dirty="0" smtClean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r>
              <a:rPr lang="ru-RU" sz="7200" b="1" dirty="0" err="1" smtClean="0">
                <a:solidFill>
                  <a:schemeClr val="accent5">
                    <a:lumMod val="50000"/>
                  </a:schemeClr>
                </a:solidFill>
              </a:rPr>
              <a:t>Мій</a:t>
            </a:r>
            <a:r>
              <a:rPr lang="ru-RU" sz="72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7200" b="1" dirty="0" err="1" smtClean="0">
                <a:solidFill>
                  <a:schemeClr val="accent5">
                    <a:lumMod val="50000"/>
                  </a:schemeClr>
                </a:solidFill>
              </a:rPr>
              <a:t>добробут</a:t>
            </a:r>
            <a:endParaRPr lang="ru-RU" sz="7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Picture 2" descr="https://3.bp.blogspot.com/-QPbFHHXmalU/VAXwz_RfuJI/AAAAAAAAAjQ/hVYQsAMESnc/s1600/ukraine_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48315" y="3655162"/>
            <a:ext cx="3813869" cy="260540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21492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94611" y="635269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970" y="1476320"/>
            <a:ext cx="2775304" cy="3939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605337" y="2476346"/>
            <a:ext cx="342498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000" dirty="0" smtClean="0">
                <a:solidFill>
                  <a:schemeClr val="tx2"/>
                </a:solidFill>
              </a:rPr>
              <a:t>Закон </a:t>
            </a:r>
            <a:r>
              <a:rPr lang="uk-UA" sz="2000" dirty="0">
                <a:solidFill>
                  <a:schemeClr val="tx2"/>
                </a:solidFill>
              </a:rPr>
              <a:t>— </a:t>
            </a:r>
            <a:r>
              <a:rPr lang="uk-UA" sz="2000" dirty="0" err="1">
                <a:solidFill>
                  <a:schemeClr val="tx2"/>
                </a:solidFill>
              </a:rPr>
              <a:t>обов</a:t>
            </a:r>
            <a:r>
              <a:rPr lang="en-US" sz="2000" dirty="0">
                <a:solidFill>
                  <a:schemeClr val="tx2"/>
                </a:solidFill>
              </a:rPr>
              <a:t>’</a:t>
            </a:r>
            <a:r>
              <a:rPr lang="ru-RU" sz="2000" dirty="0" err="1">
                <a:solidFill>
                  <a:schemeClr val="tx2"/>
                </a:solidFill>
              </a:rPr>
              <a:t>язкове</a:t>
            </a:r>
            <a:r>
              <a:rPr lang="ru-RU" sz="2000" dirty="0">
                <a:solidFill>
                  <a:schemeClr val="tx2"/>
                </a:solidFill>
              </a:rPr>
              <a:t> правило для </a:t>
            </a:r>
            <a:r>
              <a:rPr lang="ru-RU" sz="2000" dirty="0" err="1">
                <a:solidFill>
                  <a:schemeClr val="tx2"/>
                </a:solidFill>
              </a:rPr>
              <a:t>всіх</a:t>
            </a:r>
            <a:r>
              <a:rPr lang="ru-RU" sz="2000" dirty="0">
                <a:solidFill>
                  <a:schemeClr val="tx2"/>
                </a:solidFill>
              </a:rPr>
              <a:t> </a:t>
            </a:r>
            <a:r>
              <a:rPr lang="ru-RU" sz="2000" dirty="0" err="1">
                <a:solidFill>
                  <a:schemeClr val="tx2"/>
                </a:solidFill>
              </a:rPr>
              <a:t>громадян</a:t>
            </a:r>
            <a:r>
              <a:rPr lang="ru-RU" sz="2000" dirty="0">
                <a:solidFill>
                  <a:schemeClr val="tx2"/>
                </a:solidFill>
              </a:rPr>
              <a:t> </a:t>
            </a:r>
            <a:r>
              <a:rPr lang="ru-RU" sz="2000" dirty="0" err="1">
                <a:solidFill>
                  <a:schemeClr val="tx2"/>
                </a:solidFill>
              </a:rPr>
              <a:t>країни</a:t>
            </a:r>
            <a:r>
              <a:rPr lang="ru-RU" sz="2000" dirty="0" smtClean="0">
                <a:solidFill>
                  <a:schemeClr val="tx2"/>
                </a:solidFill>
              </a:rPr>
              <a:t>. </a:t>
            </a:r>
            <a:r>
              <a:rPr lang="ru-RU" sz="2000" dirty="0" err="1" smtClean="0">
                <a:solidFill>
                  <a:schemeClr val="tx2"/>
                </a:solidFill>
              </a:rPr>
              <a:t>Головним</a:t>
            </a:r>
            <a:r>
              <a:rPr lang="ru-RU" sz="2000" dirty="0" smtClean="0">
                <a:solidFill>
                  <a:schemeClr val="tx2"/>
                </a:solidFill>
              </a:rPr>
              <a:t> законом для </a:t>
            </a:r>
            <a:r>
              <a:rPr lang="ru-RU" sz="2000" dirty="0" err="1" smtClean="0">
                <a:solidFill>
                  <a:schemeClr val="tx2"/>
                </a:solidFill>
              </a:rPr>
              <a:t>споживачів</a:t>
            </a:r>
            <a:r>
              <a:rPr lang="ru-RU" sz="2000" dirty="0" smtClean="0">
                <a:solidFill>
                  <a:schemeClr val="tx2"/>
                </a:solidFill>
              </a:rPr>
              <a:t> є 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tx2"/>
                </a:solidFill>
              </a:rPr>
              <a:t>Закон </a:t>
            </a:r>
            <a:r>
              <a:rPr lang="ru-RU" sz="2000" b="1" dirty="0" err="1" smtClean="0">
                <a:solidFill>
                  <a:schemeClr val="tx2"/>
                </a:solidFill>
              </a:rPr>
              <a:t>України</a:t>
            </a:r>
            <a:r>
              <a:rPr lang="ru-RU" sz="2000" b="1" dirty="0" smtClean="0">
                <a:solidFill>
                  <a:schemeClr val="tx2"/>
                </a:solidFill>
              </a:rPr>
              <a:t> «Про </a:t>
            </a:r>
            <a:r>
              <a:rPr lang="ru-RU" sz="2000" b="1" dirty="0" err="1" smtClean="0">
                <a:solidFill>
                  <a:schemeClr val="tx2"/>
                </a:solidFill>
              </a:rPr>
              <a:t>захист</a:t>
            </a:r>
            <a:r>
              <a:rPr lang="ru-RU" sz="2000" b="1" dirty="0" smtClean="0">
                <a:solidFill>
                  <a:schemeClr val="tx2"/>
                </a:solidFill>
              </a:rPr>
              <a:t> прав </a:t>
            </a:r>
            <a:r>
              <a:rPr lang="ru-RU" sz="2000" b="1" dirty="0" err="1" smtClean="0">
                <a:solidFill>
                  <a:schemeClr val="tx2"/>
                </a:solidFill>
              </a:rPr>
              <a:t>споживачів</a:t>
            </a:r>
            <a:r>
              <a:rPr lang="ru-RU" sz="2000" b="1" dirty="0" smtClean="0">
                <a:solidFill>
                  <a:schemeClr val="tx2"/>
                </a:solidFill>
              </a:rPr>
              <a:t>»</a:t>
            </a:r>
            <a:endParaRPr lang="ru-RU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3881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87357" y="877061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ru-RU" altLang="en-US" dirty="0" smtClean="0"/>
              <a:t>.</a:t>
            </a:r>
            <a:endParaRPr lang="ru-RU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346358" y="4440194"/>
            <a:ext cx="4555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Коли ми купуємо щось або отримуємо послуги, ми </a:t>
            </a:r>
            <a:r>
              <a:rPr lang="uk-UA" sz="2000" b="1" dirty="0" smtClean="0"/>
              <a:t>споживачі</a:t>
            </a:r>
            <a:r>
              <a:rPr lang="uk-UA" sz="2000" dirty="0" smtClean="0"/>
              <a:t>.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2485" y="1614617"/>
            <a:ext cx="2601079" cy="17649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7418" y="1614617"/>
            <a:ext cx="2148531" cy="14323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83309" y="3987114"/>
            <a:ext cx="2462085" cy="1641390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7883611" y="1103870"/>
            <a:ext cx="2380735" cy="3064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uk-UA" dirty="0" smtClean="0">
                <a:solidFill>
                  <a:schemeClr val="accent4"/>
                </a:solidFill>
              </a:rPr>
              <a:t>Поведінка споживача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придбання товарів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споживання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звільнення від товарів (відходів)</a:t>
            </a:r>
          </a:p>
          <a:p>
            <a:pPr algn="ctr"/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21606" y="5018532"/>
            <a:ext cx="1380276" cy="138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9794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08980" y="798683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ru-RU" altLang="en-US" dirty="0" smtClean="0"/>
              <a:t>.</a:t>
            </a:r>
            <a:endParaRPr lang="ru-RU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268229" y="5394958"/>
            <a:ext cx="8412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Поведінка споживачів виявляє себе в діях людей під час придбання, споживання товарів та послуг, а також коли вони позбуваються їх. </a:t>
            </a:r>
            <a:endParaRPr lang="ru-RU" sz="2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67943" y="1436914"/>
            <a:ext cx="2142308" cy="11364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uk-UA" sz="2400" b="1" dirty="0" smtClean="0">
              <a:solidFill>
                <a:schemeClr val="accent4"/>
              </a:solidFill>
            </a:endParaRPr>
          </a:p>
          <a:p>
            <a:pPr algn="ctr"/>
            <a:endParaRPr lang="uk-UA" sz="2400" b="1" dirty="0" smtClean="0">
              <a:solidFill>
                <a:schemeClr val="accent4"/>
              </a:solidFill>
            </a:endParaRPr>
          </a:p>
          <a:p>
            <a:pPr algn="ctr"/>
            <a:r>
              <a:rPr lang="uk-UA" sz="2400" b="1" dirty="0" smtClean="0">
                <a:solidFill>
                  <a:schemeClr val="accent4"/>
                </a:solidFill>
              </a:rPr>
              <a:t>Поведінка споживача</a:t>
            </a:r>
          </a:p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11233" y="3043646"/>
            <a:ext cx="2351316" cy="22859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Придбання  — купівля товару або замовлення послуги</a:t>
            </a:r>
            <a:endParaRPr lang="ru-RU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541518" y="3069770"/>
            <a:ext cx="2460173" cy="22598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Споживання  — як і за яких  обставин споживачі використовують товари або користуються послугами.</a:t>
            </a:r>
            <a:endParaRPr lang="ru-RU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598226" y="3069771"/>
            <a:ext cx="2368734" cy="22468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Звільнення — те, як споживачі позбуваються товару або упаковки, скасовують замовлення на послугу</a:t>
            </a:r>
            <a:endParaRPr lang="ru-RU" b="1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 flipV="1">
            <a:off x="3409406" y="2429691"/>
            <a:ext cx="1319348" cy="6008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 flipV="1">
            <a:off x="5734594" y="2638697"/>
            <a:ext cx="65315" cy="365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 flipV="1">
            <a:off x="6949440" y="2495006"/>
            <a:ext cx="1110343" cy="5617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99794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62805" y="734038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ru-RU" altLang="en-US" sz="2000" dirty="0" smtClean="0"/>
              <a:t>.</a:t>
            </a:r>
            <a:endParaRPr lang="ru-RU" alt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622884" y="1173854"/>
            <a:ext cx="74595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chemeClr val="tx2"/>
                </a:solidFill>
              </a:rPr>
              <a:t>Споживач</a:t>
            </a:r>
            <a:r>
              <a:rPr lang="uk-UA" sz="2000" dirty="0" smtClean="0"/>
              <a:t> – це кожна людина, яка купує товари та послуги або їх використовує.</a:t>
            </a:r>
            <a:endParaRPr lang="ru-RU" sz="20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4172" y="2164360"/>
            <a:ext cx="6045157" cy="390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125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01994" y="734038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ru-RU" altLang="en-US" sz="2000" dirty="0" smtClean="0"/>
              <a:t>.</a:t>
            </a:r>
            <a:endParaRPr lang="ru-RU" alt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622884" y="1173854"/>
            <a:ext cx="745957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chemeClr val="tx2"/>
                </a:solidFill>
              </a:rPr>
              <a:t>Вибір</a:t>
            </a:r>
            <a:r>
              <a:rPr lang="uk-UA" sz="2000" dirty="0" smtClean="0"/>
              <a:t> — це прийняття споживачем рішення про купівлю товару чи послуги.</a:t>
            </a:r>
          </a:p>
          <a:p>
            <a:r>
              <a:rPr lang="uk-UA" sz="2000" dirty="0" smtClean="0"/>
              <a:t>Ціна </a:t>
            </a:r>
            <a:r>
              <a:rPr lang="uk-UA" sz="2000" dirty="0"/>
              <a:t>— це </a:t>
            </a:r>
            <a:r>
              <a:rPr lang="uk-UA" sz="2000" dirty="0" smtClean="0"/>
              <a:t>вартість товару або послуги, яка </a:t>
            </a:r>
          </a:p>
          <a:p>
            <a:r>
              <a:rPr lang="uk-UA" sz="2000" dirty="0" smtClean="0"/>
              <a:t>виражена у грошах.</a:t>
            </a:r>
            <a:endParaRPr lang="uk-UA" sz="2000" dirty="0"/>
          </a:p>
          <a:p>
            <a:endParaRPr lang="ru-RU" sz="2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796676" y="2975834"/>
            <a:ext cx="5893202" cy="28632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/>
              <a:t>Виб</a:t>
            </a:r>
            <a:r>
              <a:rPr lang="uk-UA" sz="2400" b="1" dirty="0" err="1" smtClean="0"/>
              <a:t>ір</a:t>
            </a:r>
            <a:r>
              <a:rPr lang="uk-UA" sz="2400" b="1" dirty="0" smtClean="0"/>
              <a:t> споживача залежить від багатьох причин:</a:t>
            </a:r>
          </a:p>
          <a:p>
            <a:pPr algn="ctr">
              <a:buFont typeface="Arial" pitchFamily="34" charset="0"/>
              <a:buChar char="•"/>
            </a:pPr>
            <a:r>
              <a:rPr lang="uk-UA" sz="2400" b="1" dirty="0" smtClean="0"/>
              <a:t>уподобань та смаків</a:t>
            </a:r>
          </a:p>
          <a:p>
            <a:pPr algn="ctr">
              <a:buFont typeface="Arial" pitchFamily="34" charset="0"/>
              <a:buChar char="•"/>
            </a:pPr>
            <a:r>
              <a:rPr lang="uk-UA" sz="2400" b="1" dirty="0" smtClean="0"/>
              <a:t>наявних грошей</a:t>
            </a:r>
          </a:p>
          <a:p>
            <a:pPr algn="ctr">
              <a:buFont typeface="Arial" pitchFamily="34" charset="0"/>
              <a:buChar char="•"/>
            </a:pPr>
            <a:r>
              <a:rPr lang="uk-UA" sz="2400" b="1" dirty="0" smtClean="0"/>
              <a:t>асортименту товарів та послуг</a:t>
            </a:r>
          </a:p>
          <a:p>
            <a:pPr algn="ctr">
              <a:buFont typeface="Arial" pitchFamily="34" charset="0"/>
              <a:buChar char="•"/>
            </a:pPr>
            <a:r>
              <a:rPr lang="uk-UA" sz="2400" b="1" dirty="0" smtClean="0"/>
              <a:t>якості товарів та послуг</a:t>
            </a:r>
            <a:endParaRPr lang="ru-RU" sz="2400" b="1" dirty="0"/>
          </a:p>
        </p:txBody>
      </p:sp>
      <p:pic>
        <p:nvPicPr>
          <p:cNvPr id="1026" name="Picture 2" descr="ÐÐ°ÑÑÐ¸Ð½ÐºÐ¸ Ð¿Ð¾ Ð·Ð°Ð¿ÑÐ¾ÑÑ ÐÐ¾Ð½ÑÐº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9955" y="1854926"/>
            <a:ext cx="1494544" cy="1120908"/>
          </a:xfrm>
          <a:prstGeom prst="rect">
            <a:avLst/>
          </a:prstGeom>
          <a:noFill/>
        </p:spPr>
      </p:pic>
      <p:pic>
        <p:nvPicPr>
          <p:cNvPr id="1028" name="Picture 4" descr="ÐÐ°ÑÑÐ¸Ð½ÐºÐ¸ Ð¿Ð¾ Ð·Ð°Ð¿ÑÐ¾ÑÑ Ð Ð°ÐºÐµÑÐº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9164" y="3720681"/>
            <a:ext cx="1150710" cy="1155847"/>
          </a:xfrm>
          <a:prstGeom prst="rect">
            <a:avLst/>
          </a:prstGeom>
          <a:noFill/>
        </p:spPr>
      </p:pic>
      <p:pic>
        <p:nvPicPr>
          <p:cNvPr id="1030" name="Picture 6" descr="ÐÐ°ÑÑÐ¸Ð½ÐºÐ¸ Ð¿Ð¾ Ð·Ð°Ð¿ÑÐ¾ÑÑ ÑÐ²Ð¸ÑÐµÑ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17430" y="3814353"/>
            <a:ext cx="1746323" cy="1746323"/>
          </a:xfrm>
          <a:prstGeom prst="rect">
            <a:avLst/>
          </a:prstGeom>
          <a:noFill/>
        </p:spPr>
      </p:pic>
      <p:pic>
        <p:nvPicPr>
          <p:cNvPr id="1032" name="Picture 8" descr="ÐÐ°ÑÑÐ¸Ð½ÐºÐ¸ Ð¿Ð¾ Ð·Ð°Ð¿ÑÐ¾ÑÑ Ð·Ð¸Ð¼Ð½ÑÑ ÑÐ°Ð¿ÐºÐ° Ð´Ð»Ñ Ð¼Ð°Ð»ÑÑÐ¸ÐºÐ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68467" y="2524835"/>
            <a:ext cx="1289518" cy="1289518"/>
          </a:xfrm>
          <a:prstGeom prst="rect">
            <a:avLst/>
          </a:prstGeom>
          <a:noFill/>
        </p:spPr>
      </p:pic>
      <p:sp>
        <p:nvSpPr>
          <p:cNvPr id="4" name="Овал 3"/>
          <p:cNvSpPr/>
          <p:nvPr/>
        </p:nvSpPr>
        <p:spPr>
          <a:xfrm>
            <a:off x="7504670" y="1854925"/>
            <a:ext cx="2042984" cy="144333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70C0"/>
                </a:solidFill>
              </a:rPr>
              <a:t>Етикетка – інформація про товар та його виробника.</a:t>
            </a:r>
            <a:endParaRPr lang="ru-RU" sz="1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3125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01994" y="734038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ru-RU" altLang="en-US" sz="2000" dirty="0" smtClean="0"/>
              <a:t>.</a:t>
            </a:r>
            <a:endParaRPr lang="ru-RU" alt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622884" y="1173854"/>
            <a:ext cx="74595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chemeClr val="tx2"/>
                </a:solidFill>
              </a:rPr>
              <a:t>Ціна </a:t>
            </a:r>
            <a:r>
              <a:rPr lang="uk-UA" sz="2000" dirty="0" smtClean="0"/>
              <a:t>— це вартість товару або послуги, яка виражена у грошах.</a:t>
            </a:r>
            <a:endParaRPr lang="ru-RU" sz="2000" dirty="0"/>
          </a:p>
        </p:txBody>
      </p:sp>
      <p:pic>
        <p:nvPicPr>
          <p:cNvPr id="25602" name="Picture 2" descr="ÐÐ°ÑÑÐ¸Ð½ÐºÐ¸ Ð¿Ð¾ Ð·Ð°Ð¿ÑÐ¾ÑÑ Ð²ÐµÐ»Ð¾ÑÐ¸Ð¿ÐµÐ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3485" y="4186649"/>
            <a:ext cx="2208802" cy="1404798"/>
          </a:xfrm>
          <a:prstGeom prst="rect">
            <a:avLst/>
          </a:prstGeom>
          <a:noFill/>
        </p:spPr>
      </p:pic>
      <p:pic>
        <p:nvPicPr>
          <p:cNvPr id="25604" name="Picture 4" descr="ÐÐ°ÑÑÐ¸Ð½ÐºÐ¸ Ð¿Ð¾ Ð·Ð°Ð¿ÑÐ¾ÑÑ ÑÐºÐµÐ¹ÑÐ±Ð¾ÑÐ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97792" y="3642041"/>
            <a:ext cx="2430871" cy="2430872"/>
          </a:xfrm>
          <a:prstGeom prst="rect">
            <a:avLst/>
          </a:prstGeom>
          <a:noFill/>
        </p:spPr>
      </p:pic>
      <p:pic>
        <p:nvPicPr>
          <p:cNvPr id="25606" name="Picture 6" descr="ÐÐ°ÑÑÐ¸Ð½ÐºÐ¸ Ð¿Ð¾ Ð·Ð°Ð¿ÑÐ¾ÑÑ ÐºÑÐºÐ»Ð° Ð»Ð¾Ð»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2547" y="4193177"/>
            <a:ext cx="2103119" cy="2103119"/>
          </a:xfrm>
          <a:prstGeom prst="rect">
            <a:avLst/>
          </a:prstGeom>
          <a:noFill/>
        </p:spPr>
      </p:pic>
      <p:pic>
        <p:nvPicPr>
          <p:cNvPr id="25608" name="Picture 8" descr="ÐÐ°ÑÑÐ¸Ð½ÐºÐ¸ Ð¿Ð¾ Ð·Ð°Ð¿ÑÐ¾ÑÑ ÑÐµÐº Ð½Ð° Ð¿Ð¾ÐºÑÐ¿ÐºÑ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81655" y="2063931"/>
            <a:ext cx="1203373" cy="1940924"/>
          </a:xfrm>
          <a:prstGeom prst="rect">
            <a:avLst/>
          </a:prstGeom>
          <a:noFill/>
        </p:spPr>
      </p:pic>
      <p:sp>
        <p:nvSpPr>
          <p:cNvPr id="13" name="Скругленный прямоугольник 12"/>
          <p:cNvSpPr/>
          <p:nvPr/>
        </p:nvSpPr>
        <p:spPr>
          <a:xfrm>
            <a:off x="5055327" y="2325190"/>
            <a:ext cx="2704010" cy="14238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ЧЕК — це документ, якій підтверджує купівлю товару.</a:t>
            </a:r>
            <a:endParaRPr lang="ru-RU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4336869" y="2717074"/>
            <a:ext cx="679268" cy="1306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8268789" y="2246811"/>
            <a:ext cx="1815737" cy="13716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Чеки потрібно зберігати!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5930537" y="4297681"/>
            <a:ext cx="1920240" cy="168510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Товар 1 це будь-яка річ, яку купує людина.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25610" name="Picture 10" descr="ÐÐ°ÑÑÐ¸Ð½ÐºÐ¸ Ð¿Ð¾ Ð·Ð°Ð¿ÑÐ¾ÑÑ ÐÐ½ÑÐ¸ÐºÐ»Ð¾Ð¿ÐµÐ´ÑÑ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57714" y="2090057"/>
            <a:ext cx="1023263" cy="13231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893125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62805" y="734038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ru-RU" altLang="en-US" sz="2000" dirty="0" smtClean="0"/>
              <a:t>.</a:t>
            </a:r>
            <a:endParaRPr lang="ru-RU" alt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622884" y="1173854"/>
            <a:ext cx="74595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Споживачі мають ПРАВА та ОБОВ</a:t>
            </a:r>
            <a:r>
              <a:rPr lang="en-US" sz="2000" b="1" dirty="0" smtClean="0">
                <a:solidFill>
                  <a:srgbClr val="FF0000"/>
                </a:solidFill>
              </a:rPr>
              <a:t>’</a:t>
            </a:r>
            <a:r>
              <a:rPr lang="ru-RU" sz="2000" b="1" dirty="0" smtClean="0">
                <a:solidFill>
                  <a:srgbClr val="FF0000"/>
                </a:solidFill>
              </a:rPr>
              <a:t>ЯЗКИ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17059" y="1213425"/>
            <a:ext cx="1237976" cy="800355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935891" y="2215978"/>
            <a:ext cx="7677665" cy="34763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/>
              <a:t>Споживач</a:t>
            </a:r>
            <a:r>
              <a:rPr lang="uk-UA" b="1" dirty="0" smtClean="0"/>
              <a:t>і повинні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/>
              <a:t>дотримуватися законів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/>
              <a:t>брати чек на покупку, щоб отримати відшкодування в разі необхідності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/>
              <a:t>бути ввічливим із продавцем та іншими споживачами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/>
              <a:t>дотримуватися умов зберігання та використання товарів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/>
              <a:t>не завдавати шкоди довкіллю при використання товарів та отриманні послуг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/>
              <a:t>заощаджувати гроші родини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err="1" smtClean="0"/>
              <a:t>економно</a:t>
            </a:r>
            <a:r>
              <a:rPr lang="uk-UA" b="1" dirty="0" smtClean="0"/>
              <a:t> використовувати ресурси держави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4466574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56498" y="665229"/>
            <a:ext cx="10356934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Я — споживач</a:t>
            </a:r>
            <a:endParaRPr lang="ru-RU" sz="2000" b="1" dirty="0"/>
          </a:p>
          <a:p>
            <a:r>
              <a:rPr lang="uk-UA" sz="2000" b="1" dirty="0"/>
              <a:t>Пишайся тим, що ти споживач!</a:t>
            </a:r>
            <a:endParaRPr lang="ru-RU" sz="2000" dirty="0"/>
          </a:p>
          <a:p>
            <a:r>
              <a:rPr lang="uk-UA" sz="2000" b="1" dirty="0"/>
              <a:t> </a:t>
            </a:r>
            <a:endParaRPr lang="ru-RU" sz="2000" dirty="0"/>
          </a:p>
          <a:p>
            <a:r>
              <a:rPr lang="uk-UA" sz="2000" b="1" dirty="0" err="1"/>
              <a:t>Возле</a:t>
            </a:r>
            <a:r>
              <a:rPr lang="uk-UA" sz="2000" b="1" dirty="0"/>
              <a:t> фото </a:t>
            </a:r>
            <a:r>
              <a:rPr lang="uk-UA" sz="2000" b="1" dirty="0" err="1"/>
              <a:t>товаров</a:t>
            </a:r>
            <a:r>
              <a:rPr lang="uk-UA" sz="2000" b="1" dirty="0"/>
              <a:t> и чека</a:t>
            </a:r>
            <a:endParaRPr lang="ru-RU" sz="2000" dirty="0"/>
          </a:p>
          <a:p>
            <a:r>
              <a:rPr lang="uk-UA" sz="2000" b="1" dirty="0"/>
              <a:t>ЧЕК — підтвердження купівля-продажу товару.</a:t>
            </a:r>
            <a:endParaRPr lang="ru-RU" sz="2000" dirty="0"/>
          </a:p>
          <a:p>
            <a:r>
              <a:rPr lang="uk-UA" sz="2000" b="1" dirty="0"/>
              <a:t>ТОВАР — ЧЕК</a:t>
            </a:r>
            <a:endParaRPr lang="ru-RU" sz="2000" dirty="0"/>
          </a:p>
          <a:p>
            <a:r>
              <a:rPr lang="uk-UA" sz="2000" b="1" dirty="0" smtClean="0"/>
              <a:t>ПОСЛУГА — КВІТАНЦІЯ</a:t>
            </a:r>
            <a:endParaRPr lang="ru-RU" sz="2000" dirty="0" smtClean="0"/>
          </a:p>
          <a:p>
            <a:r>
              <a:rPr lang="uk-UA" sz="2000" b="1" dirty="0"/>
              <a:t> </a:t>
            </a:r>
            <a:endParaRPr lang="ru-RU" sz="2000" dirty="0"/>
          </a:p>
          <a:p>
            <a:r>
              <a:rPr lang="uk-UA" sz="2000" b="1" dirty="0"/>
              <a:t>Грамотний споживач </a:t>
            </a:r>
            <a:r>
              <a:rPr lang="uk-UA" sz="2000" b="1" dirty="0" err="1"/>
              <a:t>економно</a:t>
            </a:r>
            <a:r>
              <a:rPr lang="uk-UA" sz="2000" b="1" dirty="0"/>
              <a:t> використовує </a:t>
            </a:r>
            <a:endParaRPr lang="ru-RU" sz="2000" dirty="0"/>
          </a:p>
          <a:p>
            <a:r>
              <a:rPr lang="uk-UA" sz="2000" b="1" dirty="0"/>
              <a:t>ГРОШІ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  <a:p>
            <a:r>
              <a:rPr lang="uk-UA" sz="2000" b="1" dirty="0"/>
              <a:t> </a:t>
            </a:r>
            <a:endParaRPr lang="ru-RU" sz="2000" dirty="0"/>
          </a:p>
          <a:p>
            <a:r>
              <a:rPr lang="uk-UA" sz="2000" b="1" dirty="0"/>
              <a:t>СПОЖИВАЧ має знати Закон України «Про захист прав споживачів»</a:t>
            </a:r>
            <a:endParaRPr lang="ru-RU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5675870" y="2207741"/>
            <a:ext cx="532176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Я — споживач</a:t>
            </a:r>
            <a:endParaRPr lang="ru-RU" sz="2000" b="1" dirty="0"/>
          </a:p>
          <a:p>
            <a:r>
              <a:rPr lang="uk-UA" sz="2000" b="1" dirty="0"/>
              <a:t>Пишайся тим, що ти споживач!</a:t>
            </a:r>
            <a:endParaRPr lang="ru-RU" sz="2000" dirty="0"/>
          </a:p>
          <a:p>
            <a:r>
              <a:rPr lang="uk-UA" sz="2000" b="1" dirty="0"/>
              <a:t> </a:t>
            </a:r>
            <a:endParaRPr lang="ru-RU" sz="2000" dirty="0"/>
          </a:p>
          <a:p>
            <a:r>
              <a:rPr lang="uk-UA" sz="2000" b="1" dirty="0"/>
              <a:t> </a:t>
            </a:r>
            <a:endParaRPr lang="ru-RU" sz="2000" dirty="0"/>
          </a:p>
          <a:p>
            <a:r>
              <a:rPr lang="uk-UA" sz="2000" b="1" dirty="0"/>
              <a:t> </a:t>
            </a:r>
            <a:endParaRPr lang="ru-RU" sz="2000" dirty="0"/>
          </a:p>
          <a:p>
            <a:r>
              <a:rPr lang="uk-UA" sz="2000" b="1" dirty="0"/>
              <a:t>СПОЖИВАЧ має знати Закон України </a:t>
            </a:r>
            <a:endParaRPr lang="uk-UA" sz="2000" b="1" dirty="0" smtClean="0"/>
          </a:p>
          <a:p>
            <a:r>
              <a:rPr lang="uk-UA" sz="2000" b="1" dirty="0" smtClean="0"/>
              <a:t>«</a:t>
            </a:r>
            <a:r>
              <a:rPr lang="uk-UA" sz="2000" b="1" dirty="0"/>
              <a:t>Про захист прав споживачів»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0184" y="1835446"/>
            <a:ext cx="4572000" cy="3429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46961" y="4372132"/>
            <a:ext cx="1568656" cy="154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1912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62805" y="734038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ru-RU" altLang="en-US" sz="2000" dirty="0" smtClean="0"/>
              <a:t>.</a:t>
            </a:r>
            <a:endParaRPr lang="ru-RU" alt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622884" y="1173854"/>
            <a:ext cx="74595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.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1589903" y="4772534"/>
            <a:ext cx="81893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Продавець зобов'язаний видати покупцеві </a:t>
            </a:r>
          </a:p>
          <a:p>
            <a:r>
              <a:rPr lang="uk-UA" sz="2000" dirty="0" smtClean="0"/>
              <a:t>разом із покупкою чек, а покупець зберегти його.</a:t>
            </a:r>
            <a:endParaRPr lang="ru-RU" sz="2000" dirty="0"/>
          </a:p>
        </p:txBody>
      </p:sp>
      <p:pic>
        <p:nvPicPr>
          <p:cNvPr id="1026" name="Picture 2" descr="ÐÐ°ÑÑÐ¸Ð½ÐºÐ¸ Ð¿Ð¾ Ð·Ð°Ð¿ÑÐ¾ÑÑ Ð¿ÑÐ¾Ð´Ð°Ð²ÑÑ Ð² ÑÑÐ¿ÐµÑÐ¼Ð°ÑÐºÐµÑÐ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936" y="2287325"/>
            <a:ext cx="2857500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91313" y="2221387"/>
            <a:ext cx="1577993" cy="2302318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8839525" y="4231937"/>
            <a:ext cx="166339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ПДВ 20 %</a:t>
            </a:r>
            <a:endParaRPr lang="ru-RU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flipH="1" flipV="1">
            <a:off x="5898292" y="3525795"/>
            <a:ext cx="2941233" cy="9979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Скругленный прямоугольник 2"/>
          <p:cNvSpPr/>
          <p:nvPr/>
        </p:nvSpPr>
        <p:spPr>
          <a:xfrm>
            <a:off x="2248929" y="1346617"/>
            <a:ext cx="7010401" cy="7679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rgbClr val="0070C0"/>
                </a:solidFill>
              </a:rPr>
              <a:t>Потреба – це необхідність у певних товарах та послугах, яку відчуває </a:t>
            </a:r>
            <a:r>
              <a:rPr lang="uk-UA" b="1" dirty="0" smtClean="0">
                <a:solidFill>
                  <a:srgbClr val="0070C0"/>
                </a:solidFill>
              </a:rPr>
              <a:t>споживач.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933038" y="2644346"/>
            <a:ext cx="2347784" cy="11697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0070C0"/>
                </a:solidFill>
              </a:rPr>
              <a:t>Податок </a:t>
            </a:r>
            <a:r>
              <a:rPr lang="ru-RU" dirty="0" smtClean="0">
                <a:solidFill>
                  <a:srgbClr val="0070C0"/>
                </a:solidFill>
              </a:rPr>
              <a:t>на </a:t>
            </a:r>
            <a:r>
              <a:rPr lang="ru-RU" dirty="0" err="1" smtClean="0">
                <a:solidFill>
                  <a:srgbClr val="0070C0"/>
                </a:solidFill>
              </a:rPr>
              <a:t>додану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вартість</a:t>
            </a:r>
            <a:r>
              <a:rPr lang="ru-RU" dirty="0" smtClean="0">
                <a:solidFill>
                  <a:srgbClr val="0070C0"/>
                </a:solidFill>
              </a:rPr>
              <a:t> (ПДВ) </a:t>
            </a:r>
            <a:r>
              <a:rPr lang="ru-RU" dirty="0" err="1" smtClean="0">
                <a:solidFill>
                  <a:srgbClr val="0070C0"/>
                </a:solidFill>
              </a:rPr>
              <a:t>сплачують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продавці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товарів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чи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послуг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  <p:cxnSp>
        <p:nvCxnSpPr>
          <p:cNvPr id="12" name="Прямая со стрелкой 11"/>
          <p:cNvCxnSpPr>
            <a:endCxn id="7" idx="1"/>
          </p:cNvCxnSpPr>
          <p:nvPr/>
        </p:nvCxnSpPr>
        <p:spPr>
          <a:xfrm>
            <a:off x="8641492" y="3814119"/>
            <a:ext cx="441631" cy="5517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Скругленный прямоугольник 12"/>
          <p:cNvSpPr/>
          <p:nvPr/>
        </p:nvSpPr>
        <p:spPr>
          <a:xfrm>
            <a:off x="7339914" y="4523705"/>
            <a:ext cx="1301578" cy="158053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 smtClean="0">
                <a:solidFill>
                  <a:srgbClr val="0070C0"/>
                </a:solidFill>
              </a:rPr>
              <a:t>Купуючи товари, люди сплачують податок з </a:t>
            </a:r>
            <a:r>
              <a:rPr lang="uk-UA" dirty="0" smtClean="0">
                <a:solidFill>
                  <a:srgbClr val="0070C0"/>
                </a:solidFill>
              </a:rPr>
              <a:t>продажу.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73552" y="3814119"/>
            <a:ext cx="1683902" cy="104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7600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001835" y="832021"/>
            <a:ext cx="10182203" cy="5684109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k-UA" sz="2000" b="1" dirty="0"/>
              <a:t>Використовувати правило економного споживача</a:t>
            </a:r>
            <a:endParaRPr lang="ru-RU" sz="2000" dirty="0"/>
          </a:p>
          <a:p>
            <a:pPr lvl="0"/>
            <a:r>
              <a:rPr lang="uk-UA" sz="2000" b="1" dirty="0"/>
              <a:t>Дбай про те, як розумно розпоряджатися зайвими речами (зайві іграшки та одяг можна віддавати у дитячі будинки)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6046" y="2356284"/>
            <a:ext cx="2633531" cy="15869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91925" y="4515272"/>
            <a:ext cx="2383854" cy="13818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08073" y="3886323"/>
            <a:ext cx="1857079" cy="153378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80597" y="1359243"/>
            <a:ext cx="1529785" cy="188163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93946" y="2416629"/>
            <a:ext cx="3988006" cy="305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0903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66018" y="782594"/>
            <a:ext cx="10182203" cy="5684109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k-UA" sz="2000" b="1" dirty="0"/>
              <a:t>Використовувати правило економного споживача</a:t>
            </a:r>
            <a:endParaRPr lang="ru-RU" sz="2000" dirty="0"/>
          </a:p>
          <a:p>
            <a:pPr lvl="0"/>
            <a:r>
              <a:rPr lang="uk-UA" sz="2000" b="1" dirty="0"/>
              <a:t>Дбай про те, як розумно розпоряджатися зайвими речами (зайві іграшки та одяг можна віддавати у дитячі будинки)</a:t>
            </a:r>
            <a:endParaRPr lang="ru-RU" sz="20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8073" y="3886323"/>
            <a:ext cx="1857079" cy="1533782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4744995" y="2364259"/>
            <a:ext cx="3046930" cy="24054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Економія – це дбайливе використання споживачем грошей, придбаних товарів та багатств природи.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08073" y="1302221"/>
            <a:ext cx="2152650" cy="21240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07588" y="1302221"/>
            <a:ext cx="2190750" cy="20859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91925" y="4150191"/>
            <a:ext cx="3095624" cy="16525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55147" y="5003971"/>
            <a:ext cx="2456935" cy="1228468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3605349" y="1005840"/>
            <a:ext cx="5055325" cy="124097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Людина повинна жити в гармонії  з природою та своєю діяльністю!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2687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92466" y="1148921"/>
            <a:ext cx="10182204" cy="522985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Грамотний споживач </a:t>
            </a:r>
            <a:r>
              <a:rPr lang="uk-UA" sz="2000" b="1" dirty="0" err="1"/>
              <a:t>економно</a:t>
            </a:r>
            <a:r>
              <a:rPr lang="uk-UA" sz="2000" b="1" dirty="0"/>
              <a:t> використовує </a:t>
            </a:r>
            <a:endParaRPr lang="ru-RU" sz="2000" dirty="0"/>
          </a:p>
          <a:p>
            <a:r>
              <a:rPr lang="uk-UA" sz="2000" b="1" dirty="0"/>
              <a:t>ГРОШІ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3951" y="1923363"/>
            <a:ext cx="3452844" cy="19730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55259" y="2054974"/>
            <a:ext cx="2399271" cy="139157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55259" y="3896417"/>
            <a:ext cx="2539572" cy="14390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04189" y="4349577"/>
            <a:ext cx="1792367" cy="1427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4505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438</Words>
  <Application>Microsoft Office PowerPoint</Application>
  <PresentationFormat>Широкоэкранный</PresentationFormat>
  <Paragraphs>90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kompukter</dc:creator>
  <cp:lastModifiedBy>kompukter</cp:lastModifiedBy>
  <cp:revision>46</cp:revision>
  <dcterms:created xsi:type="dcterms:W3CDTF">2019-04-30T15:59:09Z</dcterms:created>
  <dcterms:modified xsi:type="dcterms:W3CDTF">2019-08-02T13:15:43Z</dcterms:modified>
</cp:coreProperties>
</file>